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5" r:id="rId2"/>
  </p:sldMasterIdLst>
  <p:notesMasterIdLst>
    <p:notesMasterId r:id="rId16"/>
  </p:notesMasterIdLst>
  <p:sldIdLst>
    <p:sldId id="270" r:id="rId3"/>
    <p:sldId id="266" r:id="rId4"/>
    <p:sldId id="257" r:id="rId5"/>
    <p:sldId id="258" r:id="rId6"/>
    <p:sldId id="259" r:id="rId7"/>
    <p:sldId id="260" r:id="rId8"/>
    <p:sldId id="268" r:id="rId9"/>
    <p:sldId id="269" r:id="rId10"/>
    <p:sldId id="271" r:id="rId11"/>
    <p:sldId id="272" r:id="rId12"/>
    <p:sldId id="273" r:id="rId13"/>
    <p:sldId id="274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EEB94-350C-4D4E-A49C-06203AC9CB22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8790-3066-4404-AF7D-DCD12984EF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0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MS Gothic" panose="020B0609070205080204" pitchFamily="49" charset="-128"/>
              </a:defRPr>
            </a:lvl9pPr>
          </a:lstStyle>
          <a:p>
            <a:fld id="{10723E8D-5FCA-458E-8C02-C6115872A8FE}" type="slidenum">
              <a:rPr lang="ru-RU" altLang="ru-RU">
                <a:solidFill>
                  <a:prstClr val="black"/>
                </a:solidFill>
              </a:rPr>
              <a:pPr/>
              <a:t>2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3797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3920" y="2129984"/>
            <a:ext cx="1036416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9761" y="3885528"/>
            <a:ext cx="85344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A480BB1A-523E-456F-8FD4-784C174A89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5077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9DADE53D-1097-44CE-9608-3EB3494A4C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4979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840" y="4406864"/>
            <a:ext cx="10362240" cy="1362383"/>
          </a:xfrm>
        </p:spPr>
        <p:txBody>
          <a:bodyPr anchor="t"/>
          <a:lstStyle>
            <a:lvl1pPr algn="l">
              <a:defRPr sz="362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840" y="2906225"/>
            <a:ext cx="10362240" cy="1500638"/>
          </a:xfrm>
        </p:spPr>
        <p:txBody>
          <a:bodyPr anchor="b"/>
          <a:lstStyle>
            <a:lvl1pPr marL="0" indent="0">
              <a:buNone/>
              <a:defRPr sz="1814"/>
            </a:lvl1pPr>
            <a:lvl2pPr marL="414726" indent="0">
              <a:buNone/>
              <a:defRPr sz="1633"/>
            </a:lvl2pPr>
            <a:lvl3pPr marL="829452" indent="0">
              <a:buNone/>
              <a:defRPr sz="1451"/>
            </a:lvl3pPr>
            <a:lvl4pPr marL="1244178" indent="0">
              <a:buNone/>
              <a:defRPr sz="1270"/>
            </a:lvl4pPr>
            <a:lvl5pPr marL="1658904" indent="0">
              <a:buNone/>
              <a:defRPr sz="1270"/>
            </a:lvl5pPr>
            <a:lvl6pPr marL="2073631" indent="0">
              <a:buNone/>
              <a:defRPr sz="1270"/>
            </a:lvl6pPr>
            <a:lvl7pPr marL="2488357" indent="0">
              <a:buNone/>
              <a:defRPr sz="1270"/>
            </a:lvl7pPr>
            <a:lvl8pPr marL="2903083" indent="0">
              <a:buNone/>
              <a:defRPr sz="1270"/>
            </a:lvl8pPr>
            <a:lvl9pPr marL="3317809" indent="0">
              <a:buNone/>
              <a:defRPr sz="127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632A205A-3935-45A3-A914-D507FCBA4A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638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8640" y="1604330"/>
            <a:ext cx="5391360" cy="452495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84321" y="1604330"/>
            <a:ext cx="5393280" cy="452495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00FE3380-DD7E-4D5B-A601-60190DE8CA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18406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561" y="275071"/>
            <a:ext cx="109728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560" y="1535202"/>
            <a:ext cx="5385600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0560" y="2174629"/>
            <a:ext cx="5385600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921" y="1535202"/>
            <a:ext cx="5389440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26" indent="0">
              <a:buNone/>
              <a:defRPr sz="1814" b="1"/>
            </a:lvl2pPr>
            <a:lvl3pPr marL="829452" indent="0">
              <a:buNone/>
              <a:defRPr sz="1633" b="1"/>
            </a:lvl3pPr>
            <a:lvl4pPr marL="1244178" indent="0">
              <a:buNone/>
              <a:defRPr sz="1451" b="1"/>
            </a:lvl4pPr>
            <a:lvl5pPr marL="1658904" indent="0">
              <a:buNone/>
              <a:defRPr sz="1451" b="1"/>
            </a:lvl5pPr>
            <a:lvl6pPr marL="2073631" indent="0">
              <a:buNone/>
              <a:defRPr sz="1451" b="1"/>
            </a:lvl6pPr>
            <a:lvl7pPr marL="2488357" indent="0">
              <a:buNone/>
              <a:defRPr sz="1451" b="1"/>
            </a:lvl7pPr>
            <a:lvl8pPr marL="2903083" indent="0">
              <a:buNone/>
              <a:defRPr sz="1451" b="1"/>
            </a:lvl8pPr>
            <a:lvl9pPr marL="3317809" indent="0">
              <a:buNone/>
              <a:defRPr sz="145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921" y="2174629"/>
            <a:ext cx="5389440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1"/>
            </a:lvl4pPr>
            <a:lvl5pPr>
              <a:defRPr sz="1451"/>
            </a:lvl5pPr>
            <a:lvl6pPr>
              <a:defRPr sz="1451"/>
            </a:lvl6pPr>
            <a:lvl7pPr>
              <a:defRPr sz="1451"/>
            </a:lvl7pPr>
            <a:lvl8pPr>
              <a:defRPr sz="1451"/>
            </a:lvl8pPr>
            <a:lvl9pPr>
              <a:defRPr sz="145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26301DCB-4BA4-4599-BA97-588DE76439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2173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8C12E3BC-5172-4F92-AF82-D0ABCA18B4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37707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F67C17CC-8797-45B0-A8E3-5064257602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3390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560" y="273629"/>
            <a:ext cx="4010880" cy="1160762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7361" y="273629"/>
            <a:ext cx="6816000" cy="5852774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0560" y="1434392"/>
            <a:ext cx="4010880" cy="4692013"/>
          </a:xfrm>
        </p:spPr>
        <p:txBody>
          <a:bodyPr/>
          <a:lstStyle>
            <a:lvl1pPr marL="0" indent="0">
              <a:buNone/>
              <a:defRPr sz="1270"/>
            </a:lvl1pPr>
            <a:lvl2pPr marL="414726" indent="0">
              <a:buNone/>
              <a:defRPr sz="1089"/>
            </a:lvl2pPr>
            <a:lvl3pPr marL="829452" indent="0">
              <a:buNone/>
              <a:defRPr sz="907"/>
            </a:lvl3pPr>
            <a:lvl4pPr marL="1244178" indent="0">
              <a:buNone/>
              <a:defRPr sz="816"/>
            </a:lvl4pPr>
            <a:lvl5pPr marL="1658904" indent="0">
              <a:buNone/>
              <a:defRPr sz="816"/>
            </a:lvl5pPr>
            <a:lvl6pPr marL="2073631" indent="0">
              <a:buNone/>
              <a:defRPr sz="816"/>
            </a:lvl6pPr>
            <a:lvl7pPr marL="2488357" indent="0">
              <a:buNone/>
              <a:defRPr sz="816"/>
            </a:lvl7pPr>
            <a:lvl8pPr marL="2903083" indent="0">
              <a:buNone/>
              <a:defRPr sz="816"/>
            </a:lvl8pPr>
            <a:lvl9pPr marL="3317809" indent="0">
              <a:buNone/>
              <a:defRPr sz="81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E78259C6-5F3C-48EC-8F77-2B803E849B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6868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0401" y="4800025"/>
            <a:ext cx="7315200" cy="567420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401" y="612065"/>
            <a:ext cx="7315200" cy="4115952"/>
          </a:xfrm>
        </p:spPr>
        <p:txBody>
          <a:bodyPr/>
          <a:lstStyle>
            <a:lvl1pPr marL="0" indent="0">
              <a:buNone/>
              <a:defRPr sz="2903"/>
            </a:lvl1pPr>
            <a:lvl2pPr marL="414726" indent="0">
              <a:buNone/>
              <a:defRPr sz="2540"/>
            </a:lvl2pPr>
            <a:lvl3pPr marL="829452" indent="0">
              <a:buNone/>
              <a:defRPr sz="2177"/>
            </a:lvl3pPr>
            <a:lvl4pPr marL="1244178" indent="0">
              <a:buNone/>
              <a:defRPr sz="1814"/>
            </a:lvl4pPr>
            <a:lvl5pPr marL="1658904" indent="0">
              <a:buNone/>
              <a:defRPr sz="1814"/>
            </a:lvl5pPr>
            <a:lvl6pPr marL="2073631" indent="0">
              <a:buNone/>
              <a:defRPr sz="1814"/>
            </a:lvl6pPr>
            <a:lvl7pPr marL="2488357" indent="0">
              <a:buNone/>
              <a:defRPr sz="1814"/>
            </a:lvl7pPr>
            <a:lvl8pPr marL="2903083" indent="0">
              <a:buNone/>
              <a:defRPr sz="1814"/>
            </a:lvl8pPr>
            <a:lvl9pPr marL="3317809" indent="0">
              <a:buNone/>
              <a:defRPr sz="181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401" y="5367444"/>
            <a:ext cx="7315200" cy="805044"/>
          </a:xfrm>
        </p:spPr>
        <p:txBody>
          <a:bodyPr/>
          <a:lstStyle>
            <a:lvl1pPr marL="0" indent="0">
              <a:buNone/>
              <a:defRPr sz="1270"/>
            </a:lvl1pPr>
            <a:lvl2pPr marL="414726" indent="0">
              <a:buNone/>
              <a:defRPr sz="1089"/>
            </a:lvl2pPr>
            <a:lvl3pPr marL="829452" indent="0">
              <a:buNone/>
              <a:defRPr sz="907"/>
            </a:lvl3pPr>
            <a:lvl4pPr marL="1244178" indent="0">
              <a:buNone/>
              <a:defRPr sz="816"/>
            </a:lvl4pPr>
            <a:lvl5pPr marL="1658904" indent="0">
              <a:buNone/>
              <a:defRPr sz="816"/>
            </a:lvl5pPr>
            <a:lvl6pPr marL="2073631" indent="0">
              <a:buNone/>
              <a:defRPr sz="816"/>
            </a:lvl6pPr>
            <a:lvl7pPr marL="2488357" indent="0">
              <a:buNone/>
              <a:defRPr sz="816"/>
            </a:lvl7pPr>
            <a:lvl8pPr marL="2903083" indent="0">
              <a:buNone/>
              <a:defRPr sz="816"/>
            </a:lvl8pPr>
            <a:lvl9pPr marL="3317809" indent="0">
              <a:buNone/>
              <a:defRPr sz="81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0BB183AA-AEE4-40B2-AF07-2F66373A0FF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06534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FBB737FF-DE7E-46A1-A405-1F08C75316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0353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5840" y="273630"/>
            <a:ext cx="274176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641" y="273630"/>
            <a:ext cx="804288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 defTabSz="914400" hangingPunct="1">
              <a:buClrTx/>
              <a:buSzTx/>
              <a:defRPr/>
            </a:lvl1pPr>
          </a:lstStyle>
          <a:p>
            <a:fld id="{7BC0D404-E9B8-4DF9-934B-3CFFF79E1B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478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3050"/>
            <a:ext cx="10968567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4964"/>
            <a:ext cx="1096856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09600" y="6246814"/>
            <a:ext cx="2836333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07526" eaLnBrk="1">
              <a:lnSpc>
                <a:spcPct val="95000"/>
              </a:lnSpc>
              <a:buClr>
                <a:srgbClr val="000000"/>
              </a:buClr>
              <a:buSzPct val="100000"/>
              <a:tabLst>
                <a:tab pos="656650" algn="l"/>
                <a:tab pos="1313299" algn="l"/>
                <a:tab pos="1969949" algn="l"/>
              </a:tabLst>
              <a:defRPr sz="127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169834" y="6246814"/>
            <a:ext cx="3862917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07526" eaLnBrk="1">
              <a:lnSpc>
                <a:spcPct val="95000"/>
              </a:lnSpc>
              <a:buClr>
                <a:srgbClr val="000000"/>
              </a:buClr>
              <a:buSzPct val="100000"/>
              <a:tabLst>
                <a:tab pos="656650" algn="l"/>
                <a:tab pos="1313299" algn="l"/>
                <a:tab pos="1969949" algn="l"/>
                <a:tab pos="2626599" algn="l"/>
              </a:tabLst>
              <a:defRPr sz="1270">
                <a:solidFill>
                  <a:srgbClr val="000000"/>
                </a:solidFill>
                <a:latin typeface="Times New Roman" pitchFamily="16" charset="0"/>
                <a:ea typeface="+mn-ea"/>
                <a:cs typeface="Arial Unicode MS" charset="0"/>
              </a:defRPr>
            </a:lvl1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41833" y="6246814"/>
            <a:ext cx="2838451" cy="471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06400" eaLnBrk="1">
              <a:lnSpc>
                <a:spcPct val="95000"/>
              </a:lnSpc>
              <a:buClr>
                <a:srgbClr val="000000"/>
              </a:buClr>
              <a:buSzPct val="100000"/>
              <a:tabLst>
                <a:tab pos="655638" algn="l"/>
                <a:tab pos="1312863" algn="l"/>
                <a:tab pos="19685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fld id="{074A75A9-2BC0-4711-BE5E-318587BF55D4}" type="slidenum">
              <a:rPr lang="ru-RU" altLang="ru-RU" smtClean="0"/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7445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000000"/>
          </a:solidFill>
          <a:latin typeface="Arial" charset="0"/>
          <a:ea typeface="MS Gothic" charset="-128"/>
        </a:defRPr>
      </a:lvl2pPr>
      <a:lvl3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000000"/>
          </a:solidFill>
          <a:latin typeface="Arial" charset="0"/>
          <a:ea typeface="MS Gothic" charset="-128"/>
        </a:defRPr>
      </a:lvl3pPr>
      <a:lvl4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000000"/>
          </a:solidFill>
          <a:latin typeface="Arial" charset="0"/>
          <a:ea typeface="MS Gothic" charset="-128"/>
        </a:defRPr>
      </a:lvl4pPr>
      <a:lvl5pPr algn="ctr" defTabSz="4064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00">
          <a:solidFill>
            <a:srgbClr val="000000"/>
          </a:solidFill>
          <a:latin typeface="Arial" charset="0"/>
          <a:ea typeface="MS Gothic" charset="-128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1">
          <a:solidFill>
            <a:srgbClr val="000000"/>
          </a:solidFill>
          <a:latin typeface="Arial" charset="0"/>
          <a:ea typeface="MS Gothic" charset="-128"/>
        </a:defRPr>
      </a:lvl9pPr>
    </p:titleStyle>
    <p:bodyStyle>
      <a:lvl1pPr marL="309563" indent="-309563" algn="l" defTabSz="406400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anose="02020603050405020304" pitchFamily="18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100" indent="-258763" algn="l" defTabSz="406400" rtl="0" eaLnBrk="0" fontAlgn="base" hangingPunct="0">
        <a:lnSpc>
          <a:spcPct val="93000"/>
        </a:lnSpc>
        <a:spcBef>
          <a:spcPct val="0"/>
        </a:spcBef>
        <a:spcAft>
          <a:spcPts val="1038"/>
        </a:spcAft>
        <a:buClr>
          <a:srgbClr val="000000"/>
        </a:buClr>
        <a:buSzPct val="100000"/>
        <a:buFont typeface="Times New Roman" panose="02020603050405020304" pitchFamily="18" charset="0"/>
        <a:defRPr sz="2500">
          <a:solidFill>
            <a:srgbClr val="000000"/>
          </a:solidFill>
          <a:latin typeface="+mn-lt"/>
          <a:ea typeface="+mn-ea"/>
        </a:defRPr>
      </a:lvl2pPr>
      <a:lvl3pPr marL="1036638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anose="02020603050405020304" pitchFamily="18" charset="0"/>
        <a:defRPr sz="2100">
          <a:solidFill>
            <a:srgbClr val="000000"/>
          </a:solidFill>
          <a:latin typeface="+mn-lt"/>
          <a:ea typeface="+mn-ea"/>
        </a:defRPr>
      </a:lvl3pPr>
      <a:lvl4pPr marL="1450975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525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4pPr>
      <a:lvl5pPr marL="1865313" indent="-206375" algn="l" defTabSz="406400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n-lt"/>
          <a:ea typeface="+mn-ea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10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819" y="500129"/>
            <a:ext cx="2840511" cy="224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0" descr="9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990" y="3570397"/>
            <a:ext cx="2185829" cy="218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6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994" y="3226693"/>
            <a:ext cx="2388016" cy="250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6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468192"/>
            <a:ext cx="8915400" cy="4958366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1. 3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2. 1,4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3. 3,4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4. 3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5. 1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6. 2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7. 1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8. 3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9. 4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10. 3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88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76380"/>
            <a:ext cx="8911687" cy="128089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Рефлексия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797" y="956256"/>
            <a:ext cx="10444766" cy="1202028"/>
          </a:xfrm>
        </p:spPr>
        <p:txBody>
          <a:bodyPr>
            <a:normAutofit lnSpcReduction="10000"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алгоритм нахождения деепричастного оборота.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22241" y="21582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интересно...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трудно...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выполнял задания...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я могу...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приобрел...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научился...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получилось ...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смог...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649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1" y="360608"/>
            <a:ext cx="9285109" cy="555061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29,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уровень -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189. (Добавьте в каждое предложение деепричастный оборот)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уровень –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упр. 190 (составьте по данным схемам предложения)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уровень - Составить словарную диктовку из словосочетаний «Деепричастие + зависимое слово» (10словосочетаний), используя слова с проверяемыми и непроверяемыми орфограммами. Обозначить орфограммы графически. (Использовать за основу произведения художественной литературы)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91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560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5604" name="Picture 2" descr="http://www.tvoyrebenok.ru/images/presentation/school/b/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774826" y="1323975"/>
            <a:ext cx="66976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5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br>
              <a:rPr lang="ru-RU" altLang="ru-RU" sz="5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5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активную работу на уроке!</a:t>
            </a:r>
            <a:br>
              <a:rPr lang="ru-RU" altLang="ru-RU" sz="5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54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0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5336" y="1313645"/>
            <a:ext cx="5267459" cy="862885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цать второе ноября</a:t>
            </a:r>
          </a:p>
          <a:p>
            <a:pPr algn="ctr"/>
            <a:r>
              <a:rPr lang="ru-RU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2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ная работа</a:t>
            </a:r>
            <a:endParaRPr lang="ru-RU" sz="2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1 - М. Ю. Лермонтов. _Два великана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878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39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3955" y="360608"/>
            <a:ext cx="9160657" cy="5550614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Ночевала тучка золотая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груди утёса-великана; </a:t>
            </a:r>
          </a:p>
          <a:p>
            <a:pPr marL="0" indent="0">
              <a:buNone/>
            </a:pPr>
            <a:r>
              <a:rPr lang="ru-RU" sz="4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в путь она умчалась рано,</a:t>
            </a:r>
          </a:p>
          <a:p>
            <a:pPr marL="0" indent="0">
              <a:buNone/>
            </a:pPr>
            <a:r>
              <a:rPr lang="ru-RU" sz="4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лазури весело играя.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90930" y="4400700"/>
            <a:ext cx="8693239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Произведите синтаксический разбор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выделенного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Постройте схему предложения.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 чем особенность этого предложения?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12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40638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Деепричастный оборот. Запятые при деепричастном обороте.</a:t>
            </a:r>
            <a:r>
              <a:rPr lang="ru-RU" sz="6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8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528034"/>
            <a:ext cx="8915400" cy="5383188"/>
          </a:xfrm>
        </p:spPr>
        <p:txBody>
          <a:bodyPr>
            <a:normAutofit/>
          </a:bodyPr>
          <a:lstStyle/>
          <a:p>
            <a:pPr algn="just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just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закрепить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-----------------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предложениях и текстах;</a:t>
            </a:r>
          </a:p>
          <a:p>
            <a:pPr algn="just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повторить правило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постановки -----------------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1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47730"/>
            <a:ext cx="8915400" cy="34386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5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Но, склонясь на мягкий берег,</a:t>
            </a:r>
          </a:p>
          <a:p>
            <a:pPr marL="0" indent="0">
              <a:buNone/>
            </a:pPr>
            <a:r>
              <a:rPr lang="ru-RU" sz="5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Каспий стихнул, будто спит, </a:t>
            </a:r>
          </a:p>
          <a:p>
            <a:pPr marL="0" indent="0">
              <a:buNone/>
            </a:pPr>
            <a:r>
              <a:rPr lang="ru-RU" sz="5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опять, ласкаясь, Терек </a:t>
            </a:r>
          </a:p>
          <a:p>
            <a:pPr marL="0" indent="0">
              <a:buNone/>
            </a:pPr>
            <a:r>
              <a:rPr lang="ru-RU" sz="5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Старцу на ухо журчит.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94607" y="4068081"/>
            <a:ext cx="9504609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ли здесь ошибок?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Объясните. Расскажите о синтаксической роли деепричастного оборота и пунктуации при нем.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Совпадает ли количество букв и звуков в слове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склонясь и ласкаясь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1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1983" y="347729"/>
            <a:ext cx="9482629" cy="6246253"/>
          </a:xfrm>
        </p:spPr>
        <p:txBody>
          <a:bodyPr>
            <a:normAutofit fontScale="47500" lnSpcReduction="20000"/>
          </a:bodyPr>
          <a:lstStyle/>
          <a:p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ru-RU" sz="5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Деепричастия 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деепричастные обороты выполняют в произведениях Лермонтова разнообразные </a:t>
            </a:r>
            <a:r>
              <a:rPr lang="ru-RU" sz="6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…и --------- (являться) </a:t>
            </a:r>
            <a:r>
              <a:rPr lang="ru-RU" sz="6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…м  </a:t>
            </a:r>
            <a:r>
              <a:rPr lang="ru-RU" sz="6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6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ством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языка. Стихотворение «Утес» </a:t>
            </a:r>
            <a:r>
              <a:rPr lang="ru-RU" sz="6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 (раскрывать) 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мир поэта призывает человека стремит…</a:t>
            </a:r>
            <a:r>
              <a:rPr lang="ru-RU" sz="63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гармонии. Это произведение Лермонтов сочинил </a:t>
            </a:r>
            <a:r>
              <a:rPr lang="ru-RU" sz="6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 (</a:t>
            </a:r>
            <a:r>
              <a:rPr lang="ru-RU" sz="6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пребывать)  в восхищении от окружающих пейзажей</a:t>
            </a:r>
            <a:r>
              <a:rPr lang="ru-RU" sz="6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</a:p>
          <a:p>
            <a:r>
              <a:rPr lang="ru-RU" sz="4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Восстановите предложения, преобразовав глаголы в деепричастия.</a:t>
            </a:r>
          </a:p>
          <a:p>
            <a:r>
              <a:rPr lang="ru-RU" sz="4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Расставьте знаки препинания при деепричастных оборотах, подчеркните, как члены предложения.</a:t>
            </a:r>
          </a:p>
          <a:p>
            <a:r>
              <a:rPr lang="ru-RU" sz="4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Вставьте пропущенные буквы, устно объясните орфограммы</a:t>
            </a:r>
            <a:r>
              <a:rPr lang="ru-RU" sz="47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2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263502"/>
            <a:ext cx="8911687" cy="6380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741" y="901522"/>
            <a:ext cx="9456871" cy="5615188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Деепричастия и деепричастные обороты выполняют в произведениях Лермонтова разнообразные функц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являясь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выразительн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сре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ством языка. Стихотворение «Утес»,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внутренний мир поэта, призывает человека стремит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 к гармонии. Это произведение Лермонтов сочинил 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пребывав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восхищении от окружающих пейзажей.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99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6023" y="253284"/>
            <a:ext cx="4957808" cy="6392215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 «Деепричастие. Деепричастный оборот»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1.Что обозначает деепричастие?    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признак предмета по действию;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действие предмета;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добавочное действие при основном, выраженном глаголом.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 какие вопросы отвечает деепричастие?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 что делая?      2) что делать?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что делай?      4) что сделав?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Среди данных слов найди деепричастия: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прыгаю;        2) прыгающий;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прыгая;          4) подпрыгнув;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Какое деепричастие образовано от глагола </a:t>
            </a:r>
            <a:r>
              <a:rPr lang="ru-RU" sz="5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прятаться?</a:t>
            </a:r>
            <a:endParaRPr lang="ru-RU" sz="5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прячась;   2) пряча;   3) спрятавшись.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Что называется деепричастным оборотом?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деепричастие с зависимыми от него словами;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деепричастие с глаголом, который оно поясняет.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Выберете предложение с деепричастным оборотом (знаки препинания не расставлены)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Прыгающие ребятишки любовались на елку. 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Ребятишки прыгали любуясь на елку.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Ребятишки прыгали и любовались на елку.</a:t>
            </a:r>
          </a:p>
          <a:p>
            <a:pPr marL="0" indent="0">
              <a:buNone/>
            </a:pP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Прыгая ребятишки любовались на елку.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503831" y="253284"/>
            <a:ext cx="5370489" cy="6211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06861" y="291208"/>
            <a:ext cx="5267459" cy="6337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При каких условиях деепричастный оборот выделяется запятыми?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независимо от места в предложении;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 стоит перед словом, к которому относится;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если стоит после слова, к которому относится.        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 Укажите предложение, в котором есть деепричастный оборот.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Отражённые морем звёзды прыгали по волнам то исчезая, то появляясь.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Утомлённый долгой дорогой я заснул мгновенно.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Держа кувшин над головой грузинка узкою тропой сходила к берегу.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В тёмной дали ничего не было видно кроме сверкающих огней.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 Определите вариант с обособлением деепричастных оборотов.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Сверх всякого ожидания, бабушка подарила мне несколько книг.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Жизнь даёт каждому человеку огромный, неоценимый дар – молодость, полную сил, юность, полную чаяний, желаний и стремлений к знаниям и борьбе.    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Павел, как городской житель, с трудом привыкал к суровой жизни на зимовке.    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Дождь прошумел, омыв землю щедрыми струями, и затих, уступая место разгорающемуся рассвету.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Допущена ошибка в построении деепричастного оборота в предложении: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Молодая женщина молча поклонилась и исчезла, не взглянув на гостью.     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Сбегая по откосам оврагов, звенели весенние песни ручьев.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Меня не раз охватывал смех, глядя комедию «Ревизор».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Говорил он торопливо, внятно, не переводя дыхания.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8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294</TotalTime>
  <Words>432</Words>
  <Application>Microsoft Office PowerPoint</Application>
  <PresentationFormat>Широкоэкранный</PresentationFormat>
  <Paragraphs>107</Paragraphs>
  <Slides>13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Arial Unicode MS</vt:lpstr>
      <vt:lpstr>MS Gothic</vt:lpstr>
      <vt:lpstr>Arial</vt:lpstr>
      <vt:lpstr>Calibri</vt:lpstr>
      <vt:lpstr>Century Gothic</vt:lpstr>
      <vt:lpstr>Tahoma</vt:lpstr>
      <vt:lpstr>Times New Roman</vt:lpstr>
      <vt:lpstr>Wingdings 3</vt:lpstr>
      <vt:lpstr>Легкий дым</vt:lpstr>
      <vt:lpstr>Тема Office</vt:lpstr>
      <vt:lpstr>Презентация PowerPoint</vt:lpstr>
      <vt:lpstr>Презентация PowerPoint</vt:lpstr>
      <vt:lpstr>Презентация PowerPoint</vt:lpstr>
      <vt:lpstr>Тема урока: Деепричастный оборот. Запятые при деепричастном обороте. </vt:lpstr>
      <vt:lpstr>Презентация PowerPoint</vt:lpstr>
      <vt:lpstr>Презентация PowerPoint</vt:lpstr>
      <vt:lpstr>Презентация PowerPoint</vt:lpstr>
      <vt:lpstr>Проверь себя</vt:lpstr>
      <vt:lpstr>Презентация PowerPoint</vt:lpstr>
      <vt:lpstr>Проверь себя</vt:lpstr>
      <vt:lpstr>Рефлексия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10</cp:revision>
  <dcterms:created xsi:type="dcterms:W3CDTF">2018-11-21T15:57:57Z</dcterms:created>
  <dcterms:modified xsi:type="dcterms:W3CDTF">2018-11-21T20:52:29Z</dcterms:modified>
</cp:coreProperties>
</file>