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FF66"/>
    <a:srgbClr val="FFFFCC"/>
    <a:srgbClr val="006699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03096-3119-4C7E-8F8C-E17186745CA6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29D98-CA27-47DD-9070-ED2C1C5490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AE319-5901-4252-85E3-D8957E34AC81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9979A-1A2B-415E-97DB-8F6B5CED90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1462F-CD47-4DCC-8199-31873EDD6571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A1A6E-FB04-4B12-B79A-03456D7A40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9E960-0A7B-44F5-B81E-02458766550F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83339-684B-4C34-8304-174EB2756D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85CB9-87AC-4266-80EF-2AB887905EB6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3FBC1-CF06-4569-B6EF-7DEFA910F0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96F93-62B1-4340-A946-5CEBFF28A650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4039E-B1EA-42A5-BA35-67ACD57C19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D12D9-5FC7-434A-B377-C4DDC7F956B6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E9A6B-BCEF-4B12-986B-6AFA175908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8CF4C-B837-428C-95B7-2A38E02509FD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B0B00-F7B0-448C-B637-27660C4982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8299E-A7F3-44BB-AAF2-C8F4F92FCC2E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41CAF-F484-4C69-9EDE-6B1648A446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B8F01-E19F-494D-B374-6E530743FDF9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86BBC-C0D5-4458-BC16-DDC32A4148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4BE71-5019-4524-A868-D47222682CA4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6D405-A816-42C9-848E-3A0408578B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325F8-AB71-4349-9EC9-AA343A829AE8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0DE37-4710-4CE4-BD83-F64DE69188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000">
              <a:srgbClr val="0066FF">
                <a:alpha val="98000"/>
              </a:srgbClr>
            </a:gs>
            <a:gs pos="20000">
              <a:srgbClr val="009900">
                <a:alpha val="82000"/>
              </a:srgb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CBB644-0731-459E-BB34-34C62DD98683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A960A5-2E64-4C7A-A5C7-80E63C437A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0;&#1085;&#1090;&#1077;&#1088;&#1085;&#1077;&#1090;-&#1082;&#1086;&#1085;&#1082;&#1091;&#1088;&#1089;%20&#1060;&#1086;&#1084;&#1080;&#1085;&#1072;%20&#1040;.&#1053;\&#1087;&#1088;&#1080;&#1088;&#1086;&#1076;&#1072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gif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11" Type="http://schemas.openxmlformats.org/officeDocument/2006/relationships/image" Target="../media/image56.pn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56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56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png"/><Relationship Id="rId12" Type="http://schemas.openxmlformats.org/officeDocument/2006/relationships/image" Target="../media/image77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11" Type="http://schemas.openxmlformats.org/officeDocument/2006/relationships/image" Target="../media/image76.jpeg"/><Relationship Id="rId5" Type="http://schemas.openxmlformats.org/officeDocument/2006/relationships/image" Target="../media/image70.jpeg"/><Relationship Id="rId10" Type="http://schemas.openxmlformats.org/officeDocument/2006/relationships/image" Target="../media/image75.jpeg"/><Relationship Id="rId4" Type="http://schemas.openxmlformats.org/officeDocument/2006/relationships/image" Target="../media/image69.jpeg"/><Relationship Id="rId9" Type="http://schemas.openxmlformats.org/officeDocument/2006/relationships/image" Target="../media/image7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gif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image" Target="../media/image82.gif"/><Relationship Id="rId10" Type="http://schemas.openxmlformats.org/officeDocument/2006/relationships/image" Target="../media/image87.gif"/><Relationship Id="rId4" Type="http://schemas.openxmlformats.org/officeDocument/2006/relationships/image" Target="../media/image81.gif"/><Relationship Id="rId9" Type="http://schemas.openxmlformats.org/officeDocument/2006/relationships/image" Target="../media/image8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gif"/><Relationship Id="rId5" Type="http://schemas.openxmlformats.org/officeDocument/2006/relationships/image" Target="../media/image91.png"/><Relationship Id="rId4" Type="http://schemas.openxmlformats.org/officeDocument/2006/relationships/image" Target="../media/image9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7" Type="http://schemas.openxmlformats.org/officeDocument/2006/relationships/image" Target="../media/image99.gif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0;&#1085;&#1090;&#1077;&#1088;&#1085;&#1077;&#1090;-&#1082;&#1086;&#1085;&#1082;&#1091;&#1088;&#1089;%20&#1060;&#1086;&#1084;&#1080;&#1085;&#1072;%20&#1040;.&#1053;\&#1050;&#1086;&#1083;&#1086;&#1082;&#1086;&#1083;&#1072;%20&#1056;&#1086;&#1089;&#1089;&#1080;&#1080;.wma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Рисунок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6" name="TextBox 5"/>
          <p:cNvSpPr txBox="1"/>
          <p:nvPr/>
        </p:nvSpPr>
        <p:spPr>
          <a:xfrm>
            <a:off x="620685" y="1597011"/>
            <a:ext cx="7929618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solidFill>
                  <a:srgbClr val="CC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+mn-cs"/>
              </a:rPr>
              <a:t>Земля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solidFill>
                  <a:srgbClr val="CC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+mn-cs"/>
              </a:rPr>
              <a:t>слезинка на щеке Вселенной</a:t>
            </a:r>
          </a:p>
        </p:txBody>
      </p:sp>
      <p:pic>
        <p:nvPicPr>
          <p:cNvPr id="7176" name="природ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708400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71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6"/>
                  </p:tgtEl>
                </p:cond>
              </p:nextCondLst>
            </p:seq>
            <p:audio>
              <p:cMediaNode numSld="2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рис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052513"/>
            <a:ext cx="1616075" cy="1800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5300663"/>
            <a:ext cx="1655762" cy="1173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9" name="WordArt 8"/>
          <p:cNvSpPr>
            <a:spLocks noChangeArrowheads="1" noChangeShapeType="1" noTextEdit="1"/>
          </p:cNvSpPr>
          <p:nvPr/>
        </p:nvSpPr>
        <p:spPr bwMode="auto">
          <a:xfrm>
            <a:off x="250825" y="260350"/>
            <a:ext cx="8642350" cy="571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CC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Земля находится в большой опасности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Рисунок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Прямоугольник 4"/>
          <p:cNvSpPr>
            <a:spLocks noChangeArrowheads="1"/>
          </p:cNvSpPr>
          <p:nvPr/>
        </p:nvSpPr>
        <p:spPr bwMode="auto">
          <a:xfrm>
            <a:off x="250825" y="285750"/>
            <a:ext cx="596423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Arial" pitchFamily="34" charset="0"/>
                <a:cs typeface="+mn-cs"/>
              </a:rPr>
              <a:t>            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dirty="0">
                <a:latin typeface="Arial" pitchFamily="34" charset="0"/>
                <a:cs typeface="+mn-cs"/>
              </a:rPr>
              <a:t>	 </a:t>
            </a: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Стали люди сильными, как боги,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             И судьба Земли у них в руках.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             Но темнеют страшные ожоги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             У земного шара на боках.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             Мы давно освоили планету,      	Широко шагает новый век.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             На Земле уж белых пятен нет,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             Чёрные сотрёшь ли, Человек?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                                                    В.Орлова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CC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+mn-cs"/>
            </a:endParaRPr>
          </a:p>
        </p:txBody>
      </p:sp>
      <p:pic>
        <p:nvPicPr>
          <p:cNvPr id="17412" name="Picture 4" descr="F:\человечки\j030344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29" y="2143116"/>
            <a:ext cx="960121" cy="857251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6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6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63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163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65" name="Picture 13" descr="рис44"/>
          <p:cNvPicPr>
            <a:picLocks noChangeAspect="1" noChangeArrowheads="1"/>
          </p:cNvPicPr>
          <p:nvPr/>
        </p:nvPicPr>
        <p:blipFill>
          <a:blip r:embed="rId2"/>
          <a:srcRect l="3323" t="9483" r="3288" b="8365"/>
          <a:stretch>
            <a:fillRect/>
          </a:stretch>
        </p:blipFill>
        <p:spPr bwMode="auto">
          <a:xfrm>
            <a:off x="3059113" y="4724400"/>
            <a:ext cx="3240087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4764" name="Picture 12" descr="рис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4500562" cy="3169273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4767" name="Picture 15" descr="рис4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0"/>
            <a:ext cx="4857752" cy="3212886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4762" name="Picture 10" descr="рис4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776413"/>
            <a:ext cx="3635375" cy="292735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4766" name="Picture 14" descr="рис4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1849438"/>
            <a:ext cx="3851275" cy="2725737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4763" name="Picture 11" descr="рис4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376738"/>
            <a:ext cx="3563938" cy="2481262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4760" name="Picture 8" descr="рис3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80063" y="4321175"/>
            <a:ext cx="3563937" cy="2536825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5609" name="WordArt 16"/>
          <p:cNvSpPr>
            <a:spLocks noChangeArrowheads="1" noChangeShapeType="1" noTextEdit="1"/>
          </p:cNvSpPr>
          <p:nvPr/>
        </p:nvSpPr>
        <p:spPr bwMode="auto">
          <a:xfrm>
            <a:off x="357188" y="188913"/>
            <a:ext cx="8429625" cy="571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b="1" kern="10">
                <a:ln w="31550">
                  <a:solidFill>
                    <a:srgbClr val="CC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12700" dir="12000096" algn="tl" rotWithShape="0">
                    <a:srgbClr val="000000">
                      <a:alpha val="39998"/>
                    </a:srgbClr>
                  </a:outerShdw>
                </a:effectLst>
                <a:latin typeface="Impact"/>
              </a:rPr>
              <a:t>Лес - главное богатство нашей планеты</a:t>
            </a:r>
          </a:p>
        </p:txBody>
      </p:sp>
      <p:pic>
        <p:nvPicPr>
          <p:cNvPr id="15" name="Picture 4" descr="рис24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>
          <a:xfrm>
            <a:off x="3143240" y="1857364"/>
            <a:ext cx="2908227" cy="3071834"/>
          </a:xfrm>
          <a:effectLst>
            <a:softEdge rad="127000"/>
          </a:effec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 flipH="1">
            <a:off x="1785938" y="5214938"/>
            <a:ext cx="5429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 рубим лес, устраиваем свалки,</a:t>
            </a:r>
          </a:p>
          <a:p>
            <a:pPr algn="ctr"/>
            <a:r>
              <a:rPr lang="ru-RU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 кто же под защиту всё возьмёт</a:t>
            </a:r>
          </a:p>
          <a:p>
            <a:pPr algn="ctr"/>
            <a:r>
              <a:rPr lang="ru-RU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Пусты ручьи, в лесу одни лишь палки.</a:t>
            </a:r>
          </a:p>
          <a:p>
            <a:pPr algn="ctr"/>
            <a:r>
              <a:rPr lang="ru-RU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Подумайте, а что нас дальше ждёт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5" descr="рис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0"/>
            <a:ext cx="4732210" cy="4143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7833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3"/>
          <a:stretch>
            <a:fillRect/>
          </a:stretch>
        </p:blipFill>
        <p:spPr>
          <a:xfrm>
            <a:off x="6129489" y="0"/>
            <a:ext cx="3014511" cy="4214818"/>
          </a:xfrm>
          <a:effectLst>
            <a:softEdge rad="112500"/>
          </a:effectLst>
        </p:spPr>
      </p:pic>
      <p:pic>
        <p:nvPicPr>
          <p:cNvPr id="16388" name="Picture 7" descr="рис3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643174" cy="4143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12" descr="J007614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071688"/>
            <a:ext cx="9144000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4" descr="рис3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997503"/>
            <a:ext cx="4572000" cy="2860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9" name="Picture 8" descr="рис3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4038311"/>
            <a:ext cx="4500562" cy="2819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7839" name="Rectangle 15"/>
          <p:cNvSpPr>
            <a:spLocks noChangeArrowheads="1"/>
          </p:cNvSpPr>
          <p:nvPr/>
        </p:nvSpPr>
        <p:spPr bwMode="auto">
          <a:xfrm>
            <a:off x="1785938" y="4652963"/>
            <a:ext cx="56292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+mn-cs"/>
              </a:rPr>
              <a:t>Огонь траву с цветами вместе выжег,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+mn-cs"/>
              </a:rPr>
              <a:t>Кусты спалил, в зеленый лес вошёл.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+mn-cs"/>
              </a:rPr>
              <a:t>Он, как испуганная стая белок рыжих,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+mn-cs"/>
              </a:rPr>
              <a:t>Метался со ствола на ствол.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7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778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78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778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1" descr="ona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0"/>
            <a:ext cx="3816350" cy="2292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1" name="Picture 11" descr="Водопа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89138"/>
            <a:ext cx="3873500" cy="2582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2" name="Picture 4" descr="рис11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6194425" y="1125538"/>
            <a:ext cx="2949575" cy="39338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132138" cy="1987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4" name="Picture 9" descr="Айсберг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0"/>
            <a:ext cx="2987675" cy="1966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5" name="Picture 10" descr="Водопад(3)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238625"/>
            <a:ext cx="3492500" cy="261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6" name="Picture 12" descr="31209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65750" y="4295775"/>
            <a:ext cx="3778250" cy="2562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7" name="Picture 13" descr="Закат"/>
          <p:cNvPicPr>
            <a:picLocks noChangeAspect="1" noChangeArrowheads="1"/>
          </p:cNvPicPr>
          <p:nvPr/>
        </p:nvPicPr>
        <p:blipFill>
          <a:blip r:embed="rId9"/>
          <a:srcRect l="2538" r="4059"/>
          <a:stretch>
            <a:fillRect/>
          </a:stretch>
        </p:blipFill>
        <p:spPr bwMode="auto">
          <a:xfrm>
            <a:off x="2643188" y="4564063"/>
            <a:ext cx="3214687" cy="2293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8" name="Picture 6" descr="рис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08175" y="1773238"/>
            <a:ext cx="4895850" cy="3157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8863" name="Rectangle 15"/>
          <p:cNvSpPr>
            <a:spLocks noChangeArrowheads="1"/>
          </p:cNvSpPr>
          <p:nvPr/>
        </p:nvSpPr>
        <p:spPr bwMode="auto">
          <a:xfrm>
            <a:off x="544485" y="2516188"/>
            <a:ext cx="7816878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ja-JP" sz="2800" b="1" i="1" spc="100" dirty="0">
                <a:ln w="3175">
                  <a:solidFill>
                    <a:srgbClr val="CC66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+mn-cs"/>
              </a:rPr>
              <a:t>«Вода… Нельзя сказать, что ты необходима для жизни: ты сама жизнь».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ja-JP" sz="2800" b="1" i="1" spc="100" dirty="0">
                <a:ln w="3175">
                  <a:solidFill>
                    <a:srgbClr val="CC66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+mn-cs"/>
              </a:rPr>
              <a:t> Антуан де Сент-Экзюпери</a:t>
            </a:r>
            <a:r>
              <a:rPr lang="ru-RU" altLang="ja-JP" sz="2800" b="1" i="1" spc="100" dirty="0">
                <a:ln w="3175">
                  <a:solidFill>
                    <a:srgbClr val="CC66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Arial" pitchFamily="34" charset="0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8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7" descr="рис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4973638"/>
            <a:ext cx="287972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9" descr="мусор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25" y="4581525"/>
            <a:ext cx="35718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4" descr="Рисунок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49500"/>
            <a:ext cx="27368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6" descr="загрязнение воды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96075" y="2420938"/>
            <a:ext cx="24479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8" descr="загрязнение почв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572000"/>
            <a:ext cx="31321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9" name="Picture 5" descr="загрязнение воды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7400" y="0"/>
            <a:ext cx="3276600" cy="245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6" descr="рис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3311525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3" descr="ужас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59113" y="0"/>
            <a:ext cx="3024187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6" name="WordArt 13"/>
          <p:cNvSpPr>
            <a:spLocks noChangeArrowheads="1" noChangeShapeType="1" noTextEdit="1"/>
          </p:cNvSpPr>
          <p:nvPr/>
        </p:nvSpPr>
        <p:spPr bwMode="auto">
          <a:xfrm>
            <a:off x="1835150" y="1196975"/>
            <a:ext cx="53086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315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40000" dir="5400000" algn="tl" rotWithShape="0">
                    <a:srgbClr val="000000">
                      <a:alpha val="32999"/>
                    </a:srgbClr>
                  </a:outerShdw>
                </a:effectLst>
                <a:latin typeface="Impact"/>
              </a:rPr>
              <a:t>О С Т А Н О В И   Э Т О !</a:t>
            </a:r>
          </a:p>
        </p:txBody>
      </p:sp>
      <p:pic>
        <p:nvPicPr>
          <p:cNvPr id="80900" name="Picture 4" descr="рис26"/>
          <p:cNvPicPr>
            <a:picLocks noGrp="1" noChangeAspect="1" noChangeArrowheads="1"/>
          </p:cNvPicPr>
          <p:nvPr>
            <p:ph idx="1"/>
          </p:nvPr>
        </p:nvPicPr>
        <p:blipFill>
          <a:blip r:embed="rId10"/>
          <a:srcRect/>
          <a:stretch>
            <a:fillRect/>
          </a:stretch>
        </p:blipFill>
        <p:spPr>
          <a:xfrm>
            <a:off x="2088206" y="2000240"/>
            <a:ext cx="4769810" cy="3202489"/>
          </a:xfrm>
          <a:effectLst>
            <a:softEdge rad="112500"/>
          </a:effectLst>
        </p:spPr>
      </p:pic>
      <p:pic>
        <p:nvPicPr>
          <p:cNvPr id="28684" name="Picture 14" descr="знак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86188" y="3357563"/>
            <a:ext cx="17145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0" name="Picture 10" descr="дым1"/>
          <p:cNvPicPr>
            <a:picLocks noChangeAspect="1" noChangeArrowheads="1"/>
          </p:cNvPicPr>
          <p:nvPr/>
        </p:nvPicPr>
        <p:blipFill>
          <a:blip r:embed="rId2"/>
          <a:srcRect t="5246" r="60797" b="48422"/>
          <a:stretch>
            <a:fillRect/>
          </a:stretch>
        </p:blipFill>
        <p:spPr bwMode="auto">
          <a:xfrm>
            <a:off x="3143240" y="214290"/>
            <a:ext cx="3071834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25" name="Picture 5" descr="рис20"/>
          <p:cNvPicPr>
            <a:picLocks noGrp="1" noChangeAspect="1" noChangeArrowheads="1"/>
          </p:cNvPicPr>
          <p:nvPr>
            <p:ph type="title"/>
          </p:nvPr>
        </p:nvPicPr>
        <p:blipFill>
          <a:blip r:embed="rId3"/>
          <a:stretch>
            <a:fillRect/>
          </a:stretch>
        </p:blipFill>
        <p:spPr>
          <a:xfrm>
            <a:off x="6275436" y="142852"/>
            <a:ext cx="2691621" cy="3857652"/>
          </a:xfrm>
          <a:effectLst>
            <a:softEdge rad="112500"/>
          </a:effectLst>
        </p:spPr>
      </p:pic>
      <p:pic>
        <p:nvPicPr>
          <p:cNvPr id="81924" name="Picture 4" descr="рис15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214281" y="3929066"/>
            <a:ext cx="4372629" cy="2928934"/>
          </a:xfrm>
          <a:effectLst>
            <a:softEdge rad="112500"/>
          </a:effectLst>
        </p:spPr>
      </p:pic>
      <p:pic>
        <p:nvPicPr>
          <p:cNvPr id="32772" name="Picture 4" descr="загрязнение воздух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3880759"/>
            <a:ext cx="4572000" cy="2977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27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285728"/>
            <a:ext cx="2943225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2" name="Picture 9" descr="знак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75" y="2714625"/>
            <a:ext cx="1857375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PCH-13-DEF\Рабочий стол\экология\800px-Мусо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4500562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48" name="Picture 4" descr="рис2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86248" y="142852"/>
            <a:ext cx="4857752" cy="3540754"/>
          </a:xfrm>
          <a:effectLst>
            <a:softEdge rad="112500"/>
          </a:effectLst>
        </p:spPr>
      </p:pic>
      <p:pic>
        <p:nvPicPr>
          <p:cNvPr id="8295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3794639" cy="3265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56" name="Picture 12" descr="рис3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3428999"/>
            <a:ext cx="4071934" cy="3290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49" name="Picture 5" descr="охрана"/>
          <p:cNvPicPr>
            <a:picLocks noGrp="1" noChangeAspect="1" noChangeArrowheads="1"/>
          </p:cNvPicPr>
          <p:nvPr>
            <p:ph type="title"/>
          </p:nvPr>
        </p:nvPicPr>
        <p:blipFill>
          <a:blip r:embed="rId6"/>
          <a:stretch>
            <a:fillRect/>
          </a:stretch>
        </p:blipFill>
        <p:spPr>
          <a:xfrm>
            <a:off x="3355230" y="3429000"/>
            <a:ext cx="2429942" cy="3286148"/>
          </a:xfrm>
          <a:effectLst>
            <a:softEdge rad="112500"/>
          </a:effectLst>
        </p:spPr>
      </p:pic>
      <p:pic>
        <p:nvPicPr>
          <p:cNvPr id="30726" name="Picture 13" descr="знак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14750" y="2428875"/>
            <a:ext cx="1785938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8" descr="j0289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28875"/>
            <a:ext cx="178593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3" name="Picture 17" descr="pic_2005516_17mn37s7mls7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2428875"/>
            <a:ext cx="2232025" cy="2376488"/>
          </a:xfrm>
          <a:prstGeom prst="rect">
            <a:avLst/>
          </a:prstGeom>
          <a:noFill/>
          <a:ln w="76200" cmpd="tri">
            <a:solidFill>
              <a:srgbClr val="0066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24" name="Picture 4" descr="пчёлка"/>
          <p:cNvPicPr>
            <a:picLocks noChangeAspect="1" noChangeArrowheads="1"/>
          </p:cNvPicPr>
          <p:nvPr/>
        </p:nvPicPr>
        <p:blipFill>
          <a:blip r:embed="rId4"/>
          <a:srcRect l="3306" t="2835" r="4114" b="755"/>
          <a:stretch>
            <a:fillRect/>
          </a:stretch>
        </p:blipFill>
        <p:spPr bwMode="auto">
          <a:xfrm>
            <a:off x="1785938" y="2357438"/>
            <a:ext cx="2000250" cy="2428875"/>
          </a:xfrm>
          <a:prstGeom prst="rect">
            <a:avLst/>
          </a:prstGeom>
          <a:noFill/>
          <a:ln w="76200" cmpd="tri">
            <a:solidFill>
              <a:srgbClr val="0066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31748" name="Picture 13" descr="827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5825" y="2060575"/>
            <a:ext cx="1908175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50" name="Picture 4" descr="7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3500438" y="4724400"/>
            <a:ext cx="2786062" cy="2228850"/>
          </a:xfrm>
        </p:spPr>
      </p:pic>
      <p:pic>
        <p:nvPicPr>
          <p:cNvPr id="31751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0425" y="0"/>
            <a:ext cx="3203575" cy="24034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31752" name="Picture 6" descr="j026253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3708400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9" descr="41ZOO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4797425"/>
            <a:ext cx="349250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Picture 11" descr="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00438" y="0"/>
            <a:ext cx="2547937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Picture 12" descr="82503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56325" y="4797425"/>
            <a:ext cx="2987675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Picture 7" descr="Рисунок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643313" y="2428875"/>
            <a:ext cx="251936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84" name="Rectangle 16"/>
          <p:cNvSpPr>
            <a:spLocks noChangeArrowheads="1"/>
          </p:cNvSpPr>
          <p:nvPr/>
        </p:nvSpPr>
        <p:spPr bwMode="auto">
          <a:xfrm>
            <a:off x="1643042" y="1285860"/>
            <a:ext cx="614366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>
            <a:prstTxWarp prst="textFadeUp">
              <a:avLst/>
            </a:prstTxWarp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«Про всех на свете»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Все-все на свете, на свете нужны!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И мошки не меньше нужны,  чем слоны.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Нельзя обойтись без чудищ нелепых,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И даже без хищников, злых и свирепых!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Нужны все на свете! Нужны все подряд –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Кто делает мёд, и кто делает яд.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Плохие дела у кошки без мышки,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У мышки без кошки – не лучше делишки.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Да! Если мы с кем-то не очень дружны,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Мы всё-таки очень друг другу нужны!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Б. Заходер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39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3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3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1857375"/>
            <a:ext cx="8686800" cy="19542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 </a:t>
            </a:r>
            <a:endParaRPr lang="ru-RU" sz="2700" dirty="0" smtClean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84999" name="Picture 7" descr="85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t="10902" r="-2585"/>
          <a:stretch>
            <a:fillRect/>
          </a:stretch>
        </p:blipFill>
        <p:spPr>
          <a:xfrm>
            <a:off x="2857489" y="2771214"/>
            <a:ext cx="3357586" cy="3889561"/>
          </a:xfrm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85707" y="9502"/>
            <a:ext cx="8715436" cy="26314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Да что же такое творится на нашей прекрасной Земле?</a:t>
            </a:r>
            <a:br>
              <a:rPr lang="ru-RU" sz="2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</a:br>
            <a:r>
              <a:rPr lang="ru-RU" sz="2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Не пора ли остановиться! </a:t>
            </a:r>
            <a:br>
              <a:rPr lang="ru-RU" sz="2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</a:br>
            <a:r>
              <a:rPr lang="ru-RU" sz="2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За голову всем схватиться!</a:t>
            </a:r>
            <a:br>
              <a:rPr lang="ru-RU" sz="2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</a:br>
            <a:r>
              <a:rPr lang="ru-RU" sz="2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Призвать на помощь людские знания, своё самосознание?</a:t>
            </a:r>
            <a:br>
              <a:rPr lang="ru-RU" sz="2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</a:br>
            <a:r>
              <a:rPr lang="ru-RU" sz="2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Давайте поспешим, Землю от бед сохраним!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5780" name="Picture 4" descr="рис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542" t="2734" r="3542" b="3493"/>
          <a:stretch>
            <a:fillRect/>
          </a:stretch>
        </p:blipFill>
        <p:spPr>
          <a:xfrm>
            <a:off x="0" y="0"/>
            <a:ext cx="9144000" cy="68580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357158" y="498475"/>
            <a:ext cx="8429684" cy="1501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Triangl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+mn-cs"/>
              </a:rPr>
              <a:t>      </a:t>
            </a:r>
            <a:r>
              <a:rPr lang="ru-RU" sz="36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 дом родной, наш общий дом </a:t>
            </a:r>
            <a:r>
              <a:rPr lang="ru-RU" sz="36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  </a:t>
            </a:r>
            <a:r>
              <a:rPr lang="ru-RU" sz="32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        </a:t>
            </a:r>
          </a:p>
        </p:txBody>
      </p:sp>
      <p:pic>
        <p:nvPicPr>
          <p:cNvPr id="5125" name="Picture 6" descr="f08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63" y="2214554"/>
            <a:ext cx="2273300" cy="2592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softEdge rad="63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44512" y="5586412"/>
            <a:ext cx="7929563" cy="6771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>
                  <a:solidFill>
                    <a:srgbClr val="FFFF00"/>
                  </a:solidFill>
                </a:ln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   </a:t>
            </a:r>
            <a:r>
              <a:rPr lang="ru-RU" sz="3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Земля, где мы с тобой живём!</a:t>
            </a:r>
            <a:endParaRPr lang="ru-RU" sz="3800" b="1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CC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1" descr="рис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16113"/>
            <a:ext cx="1584325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4" descr="откр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</p:spPr>
      </p:pic>
      <p:pic>
        <p:nvPicPr>
          <p:cNvPr id="26628" name="Picture 6" descr="мульт голубь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928688"/>
            <a:ext cx="7858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3796" name="Picture 5" descr="лужок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13" y="5376863"/>
            <a:ext cx="1500187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56438" y="3286125"/>
            <a:ext cx="2087562" cy="1395413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pic>
        <p:nvPicPr>
          <p:cNvPr id="33798" name="Picture 3" descr="IMG_499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72313" y="0"/>
            <a:ext cx="207168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7" descr="мульт гусь2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38" y="1176338"/>
            <a:ext cx="928687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1285853" y="1643050"/>
            <a:ext cx="6858048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Степи, не умирайте!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Нивы, поля, зеленейте!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Леса, держитесь корнями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 за матушку-землю свою!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Цветы, зацветайте пышно!</a:t>
            </a:r>
          </a:p>
        </p:txBody>
      </p:sp>
      <p:pic>
        <p:nvPicPr>
          <p:cNvPr id="33801" name="Picture 8" descr="дерево по сезонам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4857750"/>
            <a:ext cx="18605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9" descr="дерево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48538" y="4572000"/>
            <a:ext cx="17954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8" name="Picture 12" descr="рис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85728"/>
            <a:ext cx="3929090" cy="299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602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60350"/>
            <a:ext cx="4106861" cy="2940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6025" name="Picture 9" descr="рис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643314"/>
            <a:ext cx="4030665" cy="2971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602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643314"/>
            <a:ext cx="3966218" cy="2955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071538" y="1928802"/>
            <a:ext cx="7000924" cy="252376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548640" indent="-411480" algn="ctr" fontAlgn="auto">
              <a:spcBef>
                <a:spcPts val="0"/>
              </a:spcBef>
              <a:spcAft>
                <a:spcPts val="120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b="1" cap="all" dirty="0">
                <a:ln/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" pitchFamily="34" charset="0"/>
                <a:cs typeface="+mn-cs"/>
              </a:rPr>
              <a:t>Пусть реки струятся потоками быстрыми,</a:t>
            </a:r>
          </a:p>
          <a:p>
            <a:pPr marL="548640" indent="-411480" algn="ctr" fontAlgn="auto">
              <a:spcBef>
                <a:spcPts val="0"/>
              </a:spcBef>
              <a:spcAft>
                <a:spcPts val="120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b="1" cap="all" dirty="0">
                <a:ln/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" pitchFamily="34" charset="0"/>
                <a:cs typeface="+mn-cs"/>
              </a:rPr>
              <a:t>Прозрачными, чистыми, на солнце искристыми</a:t>
            </a:r>
          </a:p>
          <a:p>
            <a:pPr marL="548640" indent="-411480" algn="ctr" fontAlgn="auto">
              <a:spcBef>
                <a:spcPts val="0"/>
              </a:spcBef>
              <a:spcAft>
                <a:spcPts val="120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b="1" cap="all" dirty="0">
                <a:ln/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" pitchFamily="34" charset="0"/>
                <a:cs typeface="+mn-cs"/>
              </a:rPr>
              <a:t>Пусть в море живут большие киты, </a:t>
            </a:r>
          </a:p>
          <a:p>
            <a:pPr marL="548640" indent="-411480" algn="ctr" fontAlgn="auto">
              <a:spcBef>
                <a:spcPts val="0"/>
              </a:spcBef>
              <a:spcAft>
                <a:spcPts val="120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b="1" cap="all" dirty="0">
                <a:ln/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" pitchFamily="34" charset="0"/>
                <a:cs typeface="+mn-cs"/>
              </a:rPr>
              <a:t>Они нам ведь тоже очень нужны!</a:t>
            </a:r>
          </a:p>
          <a:p>
            <a:pPr marL="548640" indent="-411480" algn="ctr" fontAlgn="auto">
              <a:spcBef>
                <a:spcPts val="0"/>
              </a:spcBef>
              <a:spcAft>
                <a:spcPts val="120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b="1" cap="all" dirty="0">
                <a:ln/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" pitchFamily="34" charset="0"/>
                <a:cs typeface="+mn-cs"/>
              </a:rPr>
              <a:t>Дельфины резвятся и чайки кружатся</a:t>
            </a:r>
          </a:p>
          <a:p>
            <a:pPr marL="548640" indent="-411480" algn="ctr" fontAlgn="auto">
              <a:spcBef>
                <a:spcPts val="0"/>
              </a:spcBef>
              <a:spcAft>
                <a:spcPts val="120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b="1" cap="all" dirty="0">
                <a:ln/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Arial" pitchFamily="34" charset="0"/>
                <a:cs typeface="+mn-cs"/>
              </a:rPr>
              <a:t>И волны на берег мирно ложатся!</a:t>
            </a:r>
          </a:p>
        </p:txBody>
      </p:sp>
      <p:pic>
        <p:nvPicPr>
          <p:cNvPr id="8" name="Picture 6" descr="мульт голубь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3000372"/>
            <a:ext cx="979047" cy="7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" name="Picture 6" descr="мульт голубь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4429132"/>
            <a:ext cx="1075664" cy="79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" name="Picture 6" descr="мульт голубь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14" y="928670"/>
            <a:ext cx="7858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" name="Picture 6" descr="мульт голубь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072462" y="642918"/>
            <a:ext cx="7858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" name="Picture 6" descr="мульт голубь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7517939" y="2786058"/>
            <a:ext cx="1268898" cy="93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2" name="Rectangle 8"/>
          <p:cNvSpPr>
            <a:spLocks noGrp="1" noChangeArrowheads="1"/>
          </p:cNvSpPr>
          <p:nvPr>
            <p:ph sz="half" idx="1"/>
          </p:nvPr>
        </p:nvSpPr>
        <p:spPr>
          <a:xfrm>
            <a:off x="142875" y="4572000"/>
            <a:ext cx="714375" cy="785813"/>
          </a:xfrm>
        </p:spPr>
        <p:txBody>
          <a:bodyPr rtlCol="0">
            <a:no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</a:p>
          <a:p>
            <a:pPr marL="548640" indent="-41148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</a:p>
          <a:p>
            <a:pPr marL="548640" indent="-411480" algn="ctr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endParaRPr lang="ru-RU" sz="2600" b="1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48640" indent="-411480" fontAlgn="auto">
              <a:lnSpc>
                <a:spcPct val="15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</a:p>
        </p:txBody>
      </p:sp>
      <p:pic>
        <p:nvPicPr>
          <p:cNvPr id="88068" name="Picture 5" descr="охр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429256" y="642918"/>
            <a:ext cx="3527916" cy="5000660"/>
          </a:xfrm>
          <a:effectLst>
            <a:softEdge rad="112500"/>
          </a:effectLst>
        </p:spPr>
      </p:pic>
      <p:pic>
        <p:nvPicPr>
          <p:cNvPr id="35843" name="Picture 7" descr="j2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85750"/>
            <a:ext cx="1084263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Учитель\Рабочий стол\рис\Рисбабочка.jpg"/>
          <p:cNvPicPr>
            <a:picLocks noChangeAspect="1" noChangeArrowheads="1"/>
          </p:cNvPicPr>
          <p:nvPr/>
        </p:nvPicPr>
        <p:blipFill>
          <a:blip r:embed="rId4"/>
          <a:srcRect t="85857"/>
          <a:stretch>
            <a:fillRect/>
          </a:stretch>
        </p:blipFill>
        <p:spPr bwMode="auto">
          <a:xfrm>
            <a:off x="0" y="6000768"/>
            <a:ext cx="9144000" cy="85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42844" y="2214554"/>
            <a:ext cx="5286412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48640" indent="-41148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Я обнял глобус – шар земной.</a:t>
            </a:r>
          </a:p>
          <a:p>
            <a:pPr marL="548640" indent="-41148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Один – над сушей и водой.</a:t>
            </a:r>
          </a:p>
          <a:p>
            <a:pPr marL="548640" indent="-41148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В руках моих материки</a:t>
            </a:r>
          </a:p>
          <a:p>
            <a:pPr marL="548640" indent="-41148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Мне тихо шепчут: </a:t>
            </a:r>
          </a:p>
          <a:p>
            <a:pPr marL="548640" indent="-41148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«Береги».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7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44" y="714356"/>
            <a:ext cx="3878262" cy="5040313"/>
          </a:xfrm>
          <a:effectLst>
            <a:softEdge rad="112500"/>
          </a:effectLst>
        </p:spPr>
      </p:pic>
      <p:pic>
        <p:nvPicPr>
          <p:cNvPr id="1741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00731" y="0"/>
            <a:ext cx="1743269" cy="150017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4143372" y="2643182"/>
            <a:ext cx="4857784" cy="2031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Я обнял глобус – шар земной,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И что-то сделалось со мной.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И вдруг шепнул я: « Не солгу,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Тебя, родной мой, сберегу».</a:t>
            </a:r>
          </a:p>
        </p:txBody>
      </p:sp>
      <p:pic>
        <p:nvPicPr>
          <p:cNvPr id="36868" name="Picture 5" descr="C:\Documents and Settings\Учитель\Рабочий стол\аним\dividers_200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88" y="6215063"/>
            <a:ext cx="3810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6" descr="C:\Documents and Settings\Учитель\Рабочий стол\аним\butterfly_001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309496">
            <a:off x="6864350" y="5929313"/>
            <a:ext cx="48101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7" descr="C:\Documents and Settings\Учитель\Рабочий стол\аним\butterfly_008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801977">
            <a:off x="1870075" y="5976938"/>
            <a:ext cx="60801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8" descr="C:\Documents and Settings\Учитель\Рабочий стол\аним\butterfly_20016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92838">
            <a:off x="227319" y="418289"/>
            <a:ext cx="490344" cy="619121"/>
          </a:xfrm>
          <a:prstGeom prst="rect">
            <a:avLst/>
          </a:prstGeom>
          <a:noFill/>
          <a:effectLst>
            <a:softEdge rad="127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8073" name="Picture 9" descr="Рисунок2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30725" name="Picture 6" descr="дет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FBF5"/>
              </a:clrFrom>
              <a:clrTo>
                <a:srgbClr val="FAFBF5">
                  <a:alpha val="0"/>
                </a:srgbClr>
              </a:clrTo>
            </a:clrChange>
          </a:blip>
          <a:srcRect l="24838" r="33873"/>
          <a:stretch>
            <a:fillRect/>
          </a:stretch>
        </p:blipFill>
        <p:spPr bwMode="auto">
          <a:xfrm>
            <a:off x="6500826" y="1285860"/>
            <a:ext cx="252095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"/>
          </a:effectLst>
        </p:spPr>
      </p:pic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142844" y="5157788"/>
            <a:ext cx="785818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cap="all" dirty="0">
                <a:ln w="0"/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+mn-cs"/>
              </a:rPr>
              <a:t>Благополучие и процветание Земли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cap="all" dirty="0">
                <a:ln w="0"/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+mn-cs"/>
              </a:rPr>
              <a:t>в Ваших руках, ребята!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9" descr="Рисуно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05283" y="2071678"/>
            <a:ext cx="8381559" cy="1846659"/>
          </a:xfrm>
          <a:prstGeom prst="rect">
            <a:avLst/>
          </a:prstGeom>
          <a:noFill/>
        </p:spPr>
        <p:txBody>
          <a:bodyPr>
            <a:spAutoFit/>
            <a:scene3d>
              <a:camera prst="perspectiveRigh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angle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solidFill>
                <a:srgbClr val="99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50" endPos="85000" dist="29997" dir="5400000" sy="-100000" algn="bl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99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st="29997" dir="5400000" sy="-100000" algn="bl" rotWithShape="0"/>
                </a:effectLst>
                <a:latin typeface="+mn-lt"/>
                <a:cs typeface="+mn-cs"/>
              </a:rPr>
              <a:t>День Земли</a:t>
            </a:r>
          </a:p>
        </p:txBody>
      </p:sp>
      <p:pic>
        <p:nvPicPr>
          <p:cNvPr id="9222" name="Колокола России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284663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92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2"/>
                  </p:tgtEl>
                </p:cond>
              </p:nextCondLst>
            </p:seq>
            <p:audio>
              <p:cMediaNode numSld="21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2"/>
          <p:cNvSpPr>
            <a:spLocks noChangeArrowheads="1"/>
          </p:cNvSpPr>
          <p:nvPr/>
        </p:nvSpPr>
        <p:spPr bwMode="auto">
          <a:xfrm>
            <a:off x="428596" y="285729"/>
            <a:ext cx="828680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+mn-cs"/>
              </a:rPr>
              <a:t> 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+mn-cs"/>
              </a:rPr>
              <a:t>С 1970 года 22 апреля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+mn-cs"/>
              </a:rPr>
              <a:t>в мире отмечается День Земли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+mn-cs"/>
              </a:rPr>
              <a:t>день активных и практических дел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+mn-cs"/>
              </a:rPr>
              <a:t>в адрес природы.</a:t>
            </a:r>
          </a:p>
        </p:txBody>
      </p:sp>
      <p:pic>
        <p:nvPicPr>
          <p:cNvPr id="10243" name="Picture 3" descr="80d3fd6bc93d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03538"/>
            <a:ext cx="3890960" cy="3568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4" name="Picture 3" descr="Международный день Земли_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924175"/>
            <a:ext cx="3643338" cy="3498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Прямоугольник 1"/>
          <p:cNvSpPr>
            <a:spLocks noChangeArrowheads="1"/>
          </p:cNvSpPr>
          <p:nvPr/>
        </p:nvSpPr>
        <p:spPr bwMode="auto">
          <a:xfrm>
            <a:off x="539750" y="188913"/>
            <a:ext cx="774702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День Земли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напоминание о страшных экологических катастрофах </a:t>
            </a:r>
          </a:p>
        </p:txBody>
      </p:sp>
      <p:pic>
        <p:nvPicPr>
          <p:cNvPr id="4" name="Picture 6" descr="332b7a9ec08f70e06b289a1d37943d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92276" y="2285992"/>
            <a:ext cx="5644208" cy="4333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294" name="Text Box 7"/>
          <p:cNvSpPr txBox="1">
            <a:spLocks noChangeArrowheads="1"/>
          </p:cNvSpPr>
          <p:nvPr/>
        </p:nvSpPr>
        <p:spPr bwMode="auto">
          <a:xfrm rot="20325815">
            <a:off x="323371" y="2312211"/>
            <a:ext cx="10080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rgbClr val="CC66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+mn-cs"/>
              </a:rPr>
              <a:t>ФЛАГ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 rot="1764863">
            <a:off x="7754439" y="2456686"/>
            <a:ext cx="1381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rgbClr val="CC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+mn-cs"/>
              </a:rPr>
              <a:t>СИМВОЛ</a:t>
            </a:r>
          </a:p>
        </p:txBody>
      </p:sp>
      <p:pic>
        <p:nvPicPr>
          <p:cNvPr id="11270" name="Picture 6" descr="Рисуно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854458">
            <a:off x="7260115" y="2886258"/>
            <a:ext cx="1544817" cy="1158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0" descr="флаг Земл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050531">
            <a:off x="112101" y="2628644"/>
            <a:ext cx="1736725" cy="1547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0" y="214290"/>
            <a:ext cx="9144000" cy="180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День Земли – </a:t>
            </a:r>
          </a:p>
          <a:p>
            <a:pPr algn="ctr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призван побудить людей быть внимательнее </a:t>
            </a:r>
          </a:p>
          <a:p>
            <a:pPr algn="ctr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к хрупкой и уязвимой природе на планете Земля, </a:t>
            </a:r>
          </a:p>
          <a:p>
            <a:pPr algn="ctr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объединить людей планеты в деле защиты окружающей среды</a:t>
            </a:r>
          </a:p>
        </p:txBody>
      </p:sp>
      <p:pic>
        <p:nvPicPr>
          <p:cNvPr id="12291" name="Picture 5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071678"/>
            <a:ext cx="6886597" cy="460595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ca041bb23dc2aff65722945a6f71d8b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85926"/>
            <a:ext cx="3929090" cy="3916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10" descr="девоч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714876" y="1785926"/>
            <a:ext cx="3876833" cy="3866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571472" y="214290"/>
            <a:ext cx="8286808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cap="all" dirty="0">
                <a:ln/>
                <a:solidFill>
                  <a:srgbClr val="FFFFCC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+mn-cs"/>
              </a:rPr>
              <a:t>Праздник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cap="all" dirty="0">
                <a:ln/>
                <a:solidFill>
                  <a:srgbClr val="FFFFCC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+mn-cs"/>
              </a:rPr>
              <a:t>                     чистой воды,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cap="all" dirty="0">
                <a:ln/>
                <a:solidFill>
                  <a:srgbClr val="FFFFCC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+mn-cs"/>
              </a:rPr>
              <a:t>                                                     земли и воздуха </a:t>
            </a:r>
          </a:p>
        </p:txBody>
      </p:sp>
      <p:pic>
        <p:nvPicPr>
          <p:cNvPr id="20484" name="Picture 7" descr="C:\Documents and Settings\Учитель\Рабочий стол\аним\dividers_8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5715000"/>
            <a:ext cx="27527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8" descr="C:\Documents and Settings\Учитель\Рабочий стол\аним\dividers_8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25" y="5715000"/>
            <a:ext cx="27527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9" descr="C:\Documents and Settings\Учитель\Рабочий стол\аним\dividers_74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88" y="5643563"/>
            <a:ext cx="27527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3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7" name="Picture 4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7" descr="j2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1700213"/>
            <a:ext cx="3455987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 descr="тв ф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5825" y="188913"/>
            <a:ext cx="1681163" cy="205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7" descr="тв ф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9925" y="4437063"/>
            <a:ext cx="1804988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8" descr="тв ф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0"/>
            <a:ext cx="1893888" cy="231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9" descr="тв ф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4437063"/>
            <a:ext cx="1804988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Прямоугольник 4"/>
          <p:cNvSpPr>
            <a:spLocks noChangeArrowheads="1"/>
          </p:cNvSpPr>
          <p:nvPr/>
        </p:nvSpPr>
        <p:spPr bwMode="auto">
          <a:xfrm>
            <a:off x="142875" y="1285875"/>
            <a:ext cx="6084888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          </a:t>
            </a: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Я - живая планета Земля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         Я - горячее пламя огня,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         И белый холодный снег,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         Я - маленькая капелька дождя.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         И вода всех морей и рек.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         Я - взрыв, извержение вулкана,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         И тихий ветер, и пушистые облака,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         Я – нераскрытая тайна океана,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         И живая планета Земля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         Я – невидимая тень луны,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         И яркий солнечный свет,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         Я - призрак далёкой звезды.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         Живущий тысячи лет</a:t>
            </a:r>
            <a:r>
              <a:rPr lang="ru-RU" b="1" dirty="0">
                <a:solidFill>
                  <a:srgbClr val="CC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14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14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0"/>
                                        <p:tgtEl>
                                          <p:spTgt spid="143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143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0"/>
                                        <p:tgtEl>
                                          <p:spTgt spid="143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0"/>
                                        <p:tgtEl>
                                          <p:spTgt spid="143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0"/>
                                        <p:tgtEl>
                                          <p:spTgt spid="143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0"/>
                                        <p:tgtEl>
                                          <p:spTgt spid="1434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0"/>
                                        <p:tgtEl>
                                          <p:spTgt spid="1434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143</Words>
  <PresentationFormat>Экран (4:3)</PresentationFormat>
  <Paragraphs>35</Paragraphs>
  <Slides>24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Calibri</vt:lpstr>
      <vt:lpstr>Arial</vt:lpstr>
      <vt:lpstr>Times New Roman</vt:lpstr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12</cp:revision>
  <dcterms:modified xsi:type="dcterms:W3CDTF">2017-04-19T23:59:26Z</dcterms:modified>
</cp:coreProperties>
</file>