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  <p:sldMasterId id="2147483675" r:id="rId3"/>
  </p:sldMasterIdLst>
  <p:sldIdLst>
    <p:sldId id="342" r:id="rId4"/>
    <p:sldId id="312" r:id="rId5"/>
    <p:sldId id="269" r:id="rId6"/>
    <p:sldId id="272" r:id="rId7"/>
    <p:sldId id="318" r:id="rId8"/>
    <p:sldId id="306" r:id="rId9"/>
    <p:sldId id="273" r:id="rId10"/>
    <p:sldId id="274" r:id="rId11"/>
    <p:sldId id="310" r:id="rId12"/>
    <p:sldId id="309" r:id="rId13"/>
    <p:sldId id="292" r:id="rId14"/>
    <p:sldId id="299" r:id="rId15"/>
    <p:sldId id="297" r:id="rId16"/>
    <p:sldId id="289" r:id="rId17"/>
    <p:sldId id="278" r:id="rId18"/>
    <p:sldId id="279" r:id="rId19"/>
    <p:sldId id="280" r:id="rId20"/>
    <p:sldId id="290" r:id="rId21"/>
    <p:sldId id="320" r:id="rId22"/>
    <p:sldId id="281" r:id="rId23"/>
    <p:sldId id="338" r:id="rId24"/>
    <p:sldId id="282" r:id="rId25"/>
    <p:sldId id="283" r:id="rId26"/>
    <p:sldId id="284" r:id="rId27"/>
    <p:sldId id="340" r:id="rId28"/>
    <p:sldId id="302" r:id="rId29"/>
    <p:sldId id="304" r:id="rId30"/>
    <p:sldId id="305" r:id="rId31"/>
    <p:sldId id="294" r:id="rId32"/>
    <p:sldId id="336" r:id="rId33"/>
    <p:sldId id="337" r:id="rId34"/>
    <p:sldId id="343" r:id="rId35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1C9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>
      <p:cViewPr varScale="1">
        <p:scale>
          <a:sx n="60" d="100"/>
          <a:sy n="60" d="100"/>
        </p:scale>
        <p:origin x="-78" y="-4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3C5720-E7C7-4E9E-B1A8-8142F276CDDF}" type="doc">
      <dgm:prSet loTypeId="urn:microsoft.com/office/officeart/2005/8/layout/cycle6" loCatId="cycle" qsTypeId="urn:microsoft.com/office/officeart/2005/8/quickstyle/3d3" qsCatId="3D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081B069D-B40B-4B49-93FF-7678FA7D2691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bg1"/>
              </a:solidFill>
            </a:rPr>
            <a:t>обеспечение органов государственного управления </a:t>
          </a:r>
          <a:r>
            <a:rPr lang="ru-RU" sz="2000" b="1" dirty="0" smtClean="0">
              <a:solidFill>
                <a:schemeClr val="bg1"/>
              </a:solidFill>
            </a:rPr>
            <a:t>информацией об </a:t>
          </a:r>
          <a:r>
            <a:rPr lang="ru-RU" sz="2000" b="1" dirty="0">
              <a:solidFill>
                <a:schemeClr val="bg1"/>
              </a:solidFill>
            </a:rPr>
            <a:t>угрозе возникновения  ЧС  </a:t>
          </a:r>
        </a:p>
      </dgm:t>
    </dgm:pt>
    <dgm:pt modelId="{3E93358A-111A-4E97-AB4F-F947FF94192D}" type="parTrans" cxnId="{9344A9F4-BD89-4E90-98FF-BCE24E36EFA2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A886FB47-AE2A-437F-88D3-CA3D4777E6EC}" type="sibTrans" cxnId="{9344A9F4-BD89-4E90-98FF-BCE24E36EFA2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D3D8A8D8-B6DF-426A-8859-381795C7822C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bg1"/>
              </a:solidFill>
            </a:rPr>
            <a:t>проведение наблюдений за источниками ЧС</a:t>
          </a:r>
        </a:p>
      </dgm:t>
    </dgm:pt>
    <dgm:pt modelId="{D6017982-B696-419B-9BA3-9D389A4EBE8D}" type="parTrans" cxnId="{3D60EABA-6FB7-429B-96AA-16B3ED91BCFE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9416AB69-275D-4F40-966B-869CAD18B9FC}" type="sibTrans" cxnId="{3D60EABA-6FB7-429B-96AA-16B3ED91BCFE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77AF2C89-6868-421A-B19C-FEA7E8806AC7}">
      <dgm:prSet phldrT="[Текст]" custT="1"/>
      <dgm:spPr/>
      <dgm:t>
        <a:bodyPr/>
        <a:lstStyle/>
        <a:p>
          <a:r>
            <a:rPr lang="ru-RU" sz="2000" b="1" i="0" dirty="0">
              <a:solidFill>
                <a:schemeClr val="bg1"/>
              </a:solidFill>
            </a:rPr>
            <a:t>сбор, обработка и анализ информации об источниках ЧС</a:t>
          </a:r>
        </a:p>
      </dgm:t>
    </dgm:pt>
    <dgm:pt modelId="{8A2C7CCE-B668-4355-8F2E-A6C1C06B9ADA}" type="sibTrans" cxnId="{1C31F144-2213-4ED4-87C0-C5A1CC8EAE73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F8032F3E-D48B-4FAA-B0AA-7CA15D75E454}" type="parTrans" cxnId="{1C31F144-2213-4ED4-87C0-C5A1CC8EAE73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2D11B39A-4B5F-43DB-8394-2AA7EDDE9217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bg1"/>
              </a:solidFill>
            </a:rPr>
            <a:t>создание банка данных по источникам ЧС</a:t>
          </a:r>
        </a:p>
      </dgm:t>
    </dgm:pt>
    <dgm:pt modelId="{0BB23A47-8059-44E8-90BE-B854C7E4F92F}" type="sibTrans" cxnId="{A32F27A1-2040-4841-9FB9-6B23568DE25E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E1230BAA-5785-4FCE-BF37-8EA56730345B}" type="parTrans" cxnId="{A32F27A1-2040-4841-9FB9-6B23568DE25E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9D1809D4-1630-42C1-B5EC-DB7348A79035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bg1"/>
              </a:solidFill>
            </a:rPr>
            <a:t>прогнозирование  </a:t>
          </a:r>
          <a:r>
            <a:rPr lang="ru-RU" sz="2000" b="1" dirty="0">
              <a:solidFill>
                <a:schemeClr val="bg1"/>
              </a:solidFill>
            </a:rPr>
            <a:t>ЧС</a:t>
          </a:r>
        </a:p>
      </dgm:t>
    </dgm:pt>
    <dgm:pt modelId="{8E176C8D-885E-47D6-B2E1-B95AB68D4EB8}" type="sibTrans" cxnId="{725FE9F9-21DA-45A5-BA5F-7E14773B1316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553FFCE5-2287-45B6-BEF9-FAA8143074D7}" type="parTrans" cxnId="{725FE9F9-21DA-45A5-BA5F-7E14773B1316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514A8433-2207-473F-B821-9A5D920454AB}" type="pres">
      <dgm:prSet presAssocID="{343C5720-E7C7-4E9E-B1A8-8142F276CDD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949203-4BC1-47F4-BEAA-67B69C390E6B}" type="pres">
      <dgm:prSet presAssocID="{081B069D-B40B-4B49-93FF-7678FA7D2691}" presName="node" presStyleLbl="node1" presStyleIdx="0" presStyleCnt="5" custScaleX="464086" custScaleY="137367" custRadScaleRad="49912" custRadScaleInc="-7284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43D05F-36BF-46C0-81C5-93710600B730}" type="pres">
      <dgm:prSet presAssocID="{081B069D-B40B-4B49-93FF-7678FA7D2691}" presName="spNode" presStyleCnt="0"/>
      <dgm:spPr/>
    </dgm:pt>
    <dgm:pt modelId="{223D9853-4D79-4E88-BA15-E9837CD19A52}" type="pres">
      <dgm:prSet presAssocID="{A886FB47-AE2A-437F-88D3-CA3D4777E6EC}" presName="sibTrans" presStyleLbl="sibTrans1D1" presStyleIdx="0" presStyleCnt="5"/>
      <dgm:spPr/>
      <dgm:t>
        <a:bodyPr/>
        <a:lstStyle/>
        <a:p>
          <a:endParaRPr lang="ru-RU"/>
        </a:p>
      </dgm:t>
    </dgm:pt>
    <dgm:pt modelId="{24C1F896-E35D-45DA-834B-7A22E895DD14}" type="pres">
      <dgm:prSet presAssocID="{D3D8A8D8-B6DF-426A-8859-381795C7822C}" presName="node" presStyleLbl="node1" presStyleIdx="1" presStyleCnt="5" custScaleX="226209" custScaleY="104296" custRadScaleRad="140934" custRadScaleInc="-6162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09E39C-8F57-42AB-A560-EC97ECCF522D}" type="pres">
      <dgm:prSet presAssocID="{D3D8A8D8-B6DF-426A-8859-381795C7822C}" presName="spNode" presStyleCnt="0"/>
      <dgm:spPr/>
    </dgm:pt>
    <dgm:pt modelId="{0C6DB293-466E-46BB-A327-4F1FC4CD7CE4}" type="pres">
      <dgm:prSet presAssocID="{9416AB69-275D-4F40-966B-869CAD18B9FC}" presName="sibTrans" presStyleLbl="sibTrans1D1" presStyleIdx="1" presStyleCnt="5"/>
      <dgm:spPr/>
      <dgm:t>
        <a:bodyPr/>
        <a:lstStyle/>
        <a:p>
          <a:endParaRPr lang="ru-RU"/>
        </a:p>
      </dgm:t>
    </dgm:pt>
    <dgm:pt modelId="{8B7EC349-EC50-460D-AE43-7FF4ED463D7E}" type="pres">
      <dgm:prSet presAssocID="{77AF2C89-6868-421A-B19C-FEA7E8806AC7}" presName="node" presStyleLbl="node1" presStyleIdx="2" presStyleCnt="5" custScaleX="261720" custScaleY="93476" custRadScaleRad="149676" custRadScaleInc="-3924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3C628A-B956-401A-A471-E642F4A7B33D}" type="pres">
      <dgm:prSet presAssocID="{77AF2C89-6868-421A-B19C-FEA7E8806AC7}" presName="spNode" presStyleCnt="0"/>
      <dgm:spPr/>
    </dgm:pt>
    <dgm:pt modelId="{1B9F6871-6E0B-45B5-BF9D-E5FA78E66BE7}" type="pres">
      <dgm:prSet presAssocID="{8A2C7CCE-B668-4355-8F2E-A6C1C06B9ADA}" presName="sibTrans" presStyleLbl="sibTrans1D1" presStyleIdx="2" presStyleCnt="5"/>
      <dgm:spPr/>
      <dgm:t>
        <a:bodyPr/>
        <a:lstStyle/>
        <a:p>
          <a:endParaRPr lang="ru-RU"/>
        </a:p>
      </dgm:t>
    </dgm:pt>
    <dgm:pt modelId="{8800D673-9F02-4DA7-B29D-AD6BCB754A28}" type="pres">
      <dgm:prSet presAssocID="{2D11B39A-4B5F-43DB-8394-2AA7EDDE9217}" presName="node" presStyleLbl="node1" presStyleIdx="3" presStyleCnt="5" custScaleX="226266" custScaleY="93852" custRadScaleRad="167290" custRadScaleInc="3717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B5DA9B-5861-4854-AD55-20ADA237ADDB}" type="pres">
      <dgm:prSet presAssocID="{2D11B39A-4B5F-43DB-8394-2AA7EDDE9217}" presName="spNode" presStyleCnt="0"/>
      <dgm:spPr/>
    </dgm:pt>
    <dgm:pt modelId="{8D7A5FDF-AE95-426F-88BC-866679ECED00}" type="pres">
      <dgm:prSet presAssocID="{0BB23A47-8059-44E8-90BE-B854C7E4F92F}" presName="sibTrans" presStyleLbl="sibTrans1D1" presStyleIdx="3" presStyleCnt="5"/>
      <dgm:spPr/>
      <dgm:t>
        <a:bodyPr/>
        <a:lstStyle/>
        <a:p>
          <a:endParaRPr lang="ru-RU"/>
        </a:p>
      </dgm:t>
    </dgm:pt>
    <dgm:pt modelId="{1516E0EE-98F9-4A75-87CA-3EDCB0F417E5}" type="pres">
      <dgm:prSet presAssocID="{9D1809D4-1630-42C1-B5EC-DB7348A79035}" presName="node" presStyleLbl="node1" presStyleIdx="4" presStyleCnt="5" custScaleX="257151" custScaleY="102699" custRadScaleRad="117786" custRadScaleInc="6092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ED4682-2674-4412-8E67-E09235BF5F1A}" type="pres">
      <dgm:prSet presAssocID="{9D1809D4-1630-42C1-B5EC-DB7348A79035}" presName="spNode" presStyleCnt="0"/>
      <dgm:spPr/>
    </dgm:pt>
    <dgm:pt modelId="{60113931-06F5-4A1E-854F-C97C016D47FF}" type="pres">
      <dgm:prSet presAssocID="{8E176C8D-885E-47D6-B2E1-B95AB68D4EB8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1B3A543E-9512-4DAE-A12B-A1167984CA45}" type="presOf" srcId="{77AF2C89-6868-421A-B19C-FEA7E8806AC7}" destId="{8B7EC349-EC50-460D-AE43-7FF4ED463D7E}" srcOrd="0" destOrd="0" presId="urn:microsoft.com/office/officeart/2005/8/layout/cycle6"/>
    <dgm:cxn modelId="{725FE9F9-21DA-45A5-BA5F-7E14773B1316}" srcId="{343C5720-E7C7-4E9E-B1A8-8142F276CDDF}" destId="{9D1809D4-1630-42C1-B5EC-DB7348A79035}" srcOrd="4" destOrd="0" parTransId="{553FFCE5-2287-45B6-BEF9-FAA8143074D7}" sibTransId="{8E176C8D-885E-47D6-B2E1-B95AB68D4EB8}"/>
    <dgm:cxn modelId="{6475D1ED-640E-4873-A440-A380F3ED0186}" type="presOf" srcId="{D3D8A8D8-B6DF-426A-8859-381795C7822C}" destId="{24C1F896-E35D-45DA-834B-7A22E895DD14}" srcOrd="0" destOrd="0" presId="urn:microsoft.com/office/officeart/2005/8/layout/cycle6"/>
    <dgm:cxn modelId="{65164B9E-F231-4639-81C6-A4AA1BC09038}" type="presOf" srcId="{2D11B39A-4B5F-43DB-8394-2AA7EDDE9217}" destId="{8800D673-9F02-4DA7-B29D-AD6BCB754A28}" srcOrd="0" destOrd="0" presId="urn:microsoft.com/office/officeart/2005/8/layout/cycle6"/>
    <dgm:cxn modelId="{8614E442-7F59-4BB6-8E16-10067DEEAE82}" type="presOf" srcId="{343C5720-E7C7-4E9E-B1A8-8142F276CDDF}" destId="{514A8433-2207-473F-B821-9A5D920454AB}" srcOrd="0" destOrd="0" presId="urn:microsoft.com/office/officeart/2005/8/layout/cycle6"/>
    <dgm:cxn modelId="{092564FD-B3DA-48F7-BA5A-4B790AA066F3}" type="presOf" srcId="{8A2C7CCE-B668-4355-8F2E-A6C1C06B9ADA}" destId="{1B9F6871-6E0B-45B5-BF9D-E5FA78E66BE7}" srcOrd="0" destOrd="0" presId="urn:microsoft.com/office/officeart/2005/8/layout/cycle6"/>
    <dgm:cxn modelId="{EE8B57D5-FD9C-4DC2-A7D7-9CDE9B06F99E}" type="presOf" srcId="{A886FB47-AE2A-437F-88D3-CA3D4777E6EC}" destId="{223D9853-4D79-4E88-BA15-E9837CD19A52}" srcOrd="0" destOrd="0" presId="urn:microsoft.com/office/officeart/2005/8/layout/cycle6"/>
    <dgm:cxn modelId="{10A75501-7F74-416A-97F0-EDB40A28E665}" type="presOf" srcId="{9D1809D4-1630-42C1-B5EC-DB7348A79035}" destId="{1516E0EE-98F9-4A75-87CA-3EDCB0F417E5}" srcOrd="0" destOrd="0" presId="urn:microsoft.com/office/officeart/2005/8/layout/cycle6"/>
    <dgm:cxn modelId="{B32C47C8-C43F-42B9-A7E8-3237C31543EC}" type="presOf" srcId="{0BB23A47-8059-44E8-90BE-B854C7E4F92F}" destId="{8D7A5FDF-AE95-426F-88BC-866679ECED00}" srcOrd="0" destOrd="0" presId="urn:microsoft.com/office/officeart/2005/8/layout/cycle6"/>
    <dgm:cxn modelId="{9344A9F4-BD89-4E90-98FF-BCE24E36EFA2}" srcId="{343C5720-E7C7-4E9E-B1A8-8142F276CDDF}" destId="{081B069D-B40B-4B49-93FF-7678FA7D2691}" srcOrd="0" destOrd="0" parTransId="{3E93358A-111A-4E97-AB4F-F947FF94192D}" sibTransId="{A886FB47-AE2A-437F-88D3-CA3D4777E6EC}"/>
    <dgm:cxn modelId="{3D60EABA-6FB7-429B-96AA-16B3ED91BCFE}" srcId="{343C5720-E7C7-4E9E-B1A8-8142F276CDDF}" destId="{D3D8A8D8-B6DF-426A-8859-381795C7822C}" srcOrd="1" destOrd="0" parTransId="{D6017982-B696-419B-9BA3-9D389A4EBE8D}" sibTransId="{9416AB69-275D-4F40-966B-869CAD18B9FC}"/>
    <dgm:cxn modelId="{257E524D-AFF1-4DFB-A82A-E7C3FC8B66CA}" type="presOf" srcId="{8E176C8D-885E-47D6-B2E1-B95AB68D4EB8}" destId="{60113931-06F5-4A1E-854F-C97C016D47FF}" srcOrd="0" destOrd="0" presId="urn:microsoft.com/office/officeart/2005/8/layout/cycle6"/>
    <dgm:cxn modelId="{A32F27A1-2040-4841-9FB9-6B23568DE25E}" srcId="{343C5720-E7C7-4E9E-B1A8-8142F276CDDF}" destId="{2D11B39A-4B5F-43DB-8394-2AA7EDDE9217}" srcOrd="3" destOrd="0" parTransId="{E1230BAA-5785-4FCE-BF37-8EA56730345B}" sibTransId="{0BB23A47-8059-44E8-90BE-B854C7E4F92F}"/>
    <dgm:cxn modelId="{A7E90BC0-B7D2-48D3-A9D5-804B6C33A9EA}" type="presOf" srcId="{9416AB69-275D-4F40-966B-869CAD18B9FC}" destId="{0C6DB293-466E-46BB-A327-4F1FC4CD7CE4}" srcOrd="0" destOrd="0" presId="urn:microsoft.com/office/officeart/2005/8/layout/cycle6"/>
    <dgm:cxn modelId="{1C31F144-2213-4ED4-87C0-C5A1CC8EAE73}" srcId="{343C5720-E7C7-4E9E-B1A8-8142F276CDDF}" destId="{77AF2C89-6868-421A-B19C-FEA7E8806AC7}" srcOrd="2" destOrd="0" parTransId="{F8032F3E-D48B-4FAA-B0AA-7CA15D75E454}" sibTransId="{8A2C7CCE-B668-4355-8F2E-A6C1C06B9ADA}"/>
    <dgm:cxn modelId="{50141972-9252-4A9C-A089-E3726B62FD02}" type="presOf" srcId="{081B069D-B40B-4B49-93FF-7678FA7D2691}" destId="{51949203-4BC1-47F4-BEAA-67B69C390E6B}" srcOrd="0" destOrd="0" presId="urn:microsoft.com/office/officeart/2005/8/layout/cycle6"/>
    <dgm:cxn modelId="{3FF384B4-E556-420D-98A1-422FA4D7C8ED}" type="presParOf" srcId="{514A8433-2207-473F-B821-9A5D920454AB}" destId="{51949203-4BC1-47F4-BEAA-67B69C390E6B}" srcOrd="0" destOrd="0" presId="urn:microsoft.com/office/officeart/2005/8/layout/cycle6"/>
    <dgm:cxn modelId="{76E60C94-C4A0-4FE1-ACC4-2D028F019B08}" type="presParOf" srcId="{514A8433-2207-473F-B821-9A5D920454AB}" destId="{8543D05F-36BF-46C0-81C5-93710600B730}" srcOrd="1" destOrd="0" presId="urn:microsoft.com/office/officeart/2005/8/layout/cycle6"/>
    <dgm:cxn modelId="{3777568E-9EA4-466F-AC65-CEDEB412F00A}" type="presParOf" srcId="{514A8433-2207-473F-B821-9A5D920454AB}" destId="{223D9853-4D79-4E88-BA15-E9837CD19A52}" srcOrd="2" destOrd="0" presId="urn:microsoft.com/office/officeart/2005/8/layout/cycle6"/>
    <dgm:cxn modelId="{89F79C02-4A64-4269-A611-C17926E6B36A}" type="presParOf" srcId="{514A8433-2207-473F-B821-9A5D920454AB}" destId="{24C1F896-E35D-45DA-834B-7A22E895DD14}" srcOrd="3" destOrd="0" presId="urn:microsoft.com/office/officeart/2005/8/layout/cycle6"/>
    <dgm:cxn modelId="{63D4F450-FBD2-4422-816A-C1DE255847D2}" type="presParOf" srcId="{514A8433-2207-473F-B821-9A5D920454AB}" destId="{8A09E39C-8F57-42AB-A560-EC97ECCF522D}" srcOrd="4" destOrd="0" presId="urn:microsoft.com/office/officeart/2005/8/layout/cycle6"/>
    <dgm:cxn modelId="{9E3EE487-A025-48F3-ACEF-93B464E1027A}" type="presParOf" srcId="{514A8433-2207-473F-B821-9A5D920454AB}" destId="{0C6DB293-466E-46BB-A327-4F1FC4CD7CE4}" srcOrd="5" destOrd="0" presId="urn:microsoft.com/office/officeart/2005/8/layout/cycle6"/>
    <dgm:cxn modelId="{9DC6B759-48E5-4E6F-AD88-A3400DC4E69B}" type="presParOf" srcId="{514A8433-2207-473F-B821-9A5D920454AB}" destId="{8B7EC349-EC50-460D-AE43-7FF4ED463D7E}" srcOrd="6" destOrd="0" presId="urn:microsoft.com/office/officeart/2005/8/layout/cycle6"/>
    <dgm:cxn modelId="{A05C24EA-7354-4D8E-8C52-B616C3FBD83A}" type="presParOf" srcId="{514A8433-2207-473F-B821-9A5D920454AB}" destId="{4C3C628A-B956-401A-A471-E642F4A7B33D}" srcOrd="7" destOrd="0" presId="urn:microsoft.com/office/officeart/2005/8/layout/cycle6"/>
    <dgm:cxn modelId="{397DD53E-DF8D-4ED8-8136-B783429C7453}" type="presParOf" srcId="{514A8433-2207-473F-B821-9A5D920454AB}" destId="{1B9F6871-6E0B-45B5-BF9D-E5FA78E66BE7}" srcOrd="8" destOrd="0" presId="urn:microsoft.com/office/officeart/2005/8/layout/cycle6"/>
    <dgm:cxn modelId="{1ECF51A5-2878-4D08-BE1E-FBAB3C2DC049}" type="presParOf" srcId="{514A8433-2207-473F-B821-9A5D920454AB}" destId="{8800D673-9F02-4DA7-B29D-AD6BCB754A28}" srcOrd="9" destOrd="0" presId="urn:microsoft.com/office/officeart/2005/8/layout/cycle6"/>
    <dgm:cxn modelId="{17C36824-D0B7-4A73-9E82-DB069B0D4AE1}" type="presParOf" srcId="{514A8433-2207-473F-B821-9A5D920454AB}" destId="{FDB5DA9B-5861-4854-AD55-20ADA237ADDB}" srcOrd="10" destOrd="0" presId="urn:microsoft.com/office/officeart/2005/8/layout/cycle6"/>
    <dgm:cxn modelId="{18CB5BF6-153C-4B6D-A0B7-5D37F3E119D7}" type="presParOf" srcId="{514A8433-2207-473F-B821-9A5D920454AB}" destId="{8D7A5FDF-AE95-426F-88BC-866679ECED00}" srcOrd="11" destOrd="0" presId="urn:microsoft.com/office/officeart/2005/8/layout/cycle6"/>
    <dgm:cxn modelId="{90A0BE5D-1C3C-4CF6-B107-98E5EA4837C3}" type="presParOf" srcId="{514A8433-2207-473F-B821-9A5D920454AB}" destId="{1516E0EE-98F9-4A75-87CA-3EDCB0F417E5}" srcOrd="12" destOrd="0" presId="urn:microsoft.com/office/officeart/2005/8/layout/cycle6"/>
    <dgm:cxn modelId="{93120C62-7637-4FAD-8BE0-6C97366FD375}" type="presParOf" srcId="{514A8433-2207-473F-B821-9A5D920454AB}" destId="{47ED4682-2674-4412-8E67-E09235BF5F1A}" srcOrd="13" destOrd="0" presId="urn:microsoft.com/office/officeart/2005/8/layout/cycle6"/>
    <dgm:cxn modelId="{F84800EB-FF70-4B54-A50D-3C7E7ECFC2CB}" type="presParOf" srcId="{514A8433-2207-473F-B821-9A5D920454AB}" destId="{60113931-06F5-4A1E-854F-C97C016D47FF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6745B-205A-4766-A916-5A2C79553692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D48E4-635C-49B3-938B-6D6EBDB5B9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C2F67-3210-4F09-BCE8-DE8EFE226043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A845B-DACB-448F-A6ED-EAD78F8DB9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EEA6A-B528-4721-BA8A-BCF51F9896E4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F654E-20C4-4D57-8180-C1B724A02D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8C64B-41CE-4F3E-978D-E216A80218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2516625"/>
            <a:ext cx="97536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5166530"/>
            <a:ext cx="97536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B61F7-D27F-4EE4-AC45-D7A4BB816CCD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828AF-B979-41D8-B4E8-54EB0FE44E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D7087-D751-4132-9328-EE4AFE71A343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9CD76-1AFB-4DF7-88DA-FF473070D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017572"/>
            <a:ext cx="97536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3865098"/>
            <a:ext cx="97536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06B61-0B2B-43C1-A253-0B013F5309A8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6209F-FDA5-40F5-83F5-21FF74579D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19200" y="1544716"/>
            <a:ext cx="97536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219200" y="2743200"/>
            <a:ext cx="4754880" cy="35935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242304" y="2743201"/>
            <a:ext cx="4754880" cy="35956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9D4CF-C4B5-4F1A-B2C4-CA891804CA2A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0A1BC-EF34-456E-8B6B-2E0D818C90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8464" y="2743200"/>
            <a:ext cx="4486656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13526" y="2743200"/>
            <a:ext cx="4482749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219200" y="1544716"/>
            <a:ext cx="97536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9200" y="3383280"/>
            <a:ext cx="475488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242303" y="3383280"/>
            <a:ext cx="475488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9DC32-B522-463D-8BD0-EFA8DE6711A3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7C9FC-E113-4BC6-BD12-3FA3B0C4B0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C4C3A-EB4D-4A5C-ACB8-4B5A13F68BBA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80BA5-2090-4B34-9ED0-C0CBA46A58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05A0B-B104-40D0-829D-339BA4E56822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E0D10-AEA6-4B6B-BDE3-DD6E36B56D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511E4-7582-468D-8BEA-E42C14076DFB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E8842-8E68-4C6A-8203-DBDD511DD5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1825363"/>
            <a:ext cx="3934581" cy="2173015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2336" y="1826709"/>
            <a:ext cx="5610464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4061096"/>
            <a:ext cx="3934581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C5573-28B9-4AA7-BAFE-216B7FA6392D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D5A0D-31EB-40D6-AE2D-591421F52E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1828800"/>
            <a:ext cx="3938016" cy="2176272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588000" y="2286000"/>
            <a:ext cx="53848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4059936"/>
            <a:ext cx="3938016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67BCE-6511-446C-8265-0C403D8B6F8B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7BDEF-3BDC-4C31-8316-14AE52C6A1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FB21B-22AD-49A5-ABBD-A170E1922ED8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FBAB5-E70D-4F1D-AB28-06F1A49835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31201" y="1826709"/>
            <a:ext cx="1989999" cy="448445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9365" y="1826709"/>
            <a:ext cx="6988635" cy="448445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4F706-E62B-440C-9940-7FA1E367ECBF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E4072-EC74-4995-854A-3628F06FEC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62707" y="1371600"/>
            <a:ext cx="109728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828800" y="3331698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B41E4-139C-4BB5-94E8-579A48138817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7B447-C1AA-4E6A-BA23-D4C9A0D3E6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145DA-644B-4582-95A3-CE801F62C898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C7974-0CE5-4D86-B3C0-79283C4866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609600"/>
            <a:ext cx="94488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33600" y="2507786"/>
            <a:ext cx="94488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DA29E-6091-4781-81DA-8C2747343DA8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22B6C-BD7C-4567-8079-A8ED2FD753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5BC58-F6FC-40AB-9B33-4C1EC2D6EACE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7E758-B015-4581-A212-BD767D6201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535113"/>
            <a:ext cx="5389033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362201"/>
            <a:ext cx="5386917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362201"/>
            <a:ext cx="5389033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EE166-6B3B-4AF1-BE5C-75D1F1EF85AA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72A0E-C075-467B-A178-05010853B9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8AF1E-633D-4827-8DB9-9681DDCE60F1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2E1D1-994E-44C0-BA9B-A7B5203981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0452D-BCD0-4A9A-8C1C-9DA11AE35B47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45A57-4DCB-43C9-9117-672D3527FC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252C7-26C0-44D6-9CE3-101B7A18FCA6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82F19-43EE-44A3-8055-BEDE58EE4A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1" y="1524001"/>
            <a:ext cx="4011084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39245-72BF-425F-838C-97D1EBC3853E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33BF2-5CDE-4A8C-94ED-20530F8109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609600"/>
            <a:ext cx="73152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8400" y="1831975"/>
            <a:ext cx="73152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8400" y="1166787"/>
            <a:ext cx="73152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1A833-4127-4B3F-AA36-09EAAB5B97A8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3216C-B4F3-4013-921F-4A81A5C962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9690B-1D6F-475A-B673-3FB770E49755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D349A-CFAC-45DC-94FE-9382FF0705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8ADE8-E1F7-4D34-A185-495DE23BEFA1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B0565-B415-47BA-A52C-4E56778E72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9170B-9497-4225-9447-2250DC16295A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58C5C-E038-49F4-A00E-EFBB1306CE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87CB9-8875-4466-B6B7-AD628CF6A703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4353D-EA4F-4B80-A2B7-1F66234038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1CC9A-D59D-4AAF-9613-0318E71E04AB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C1A98-46D3-489C-A88E-213DE4C7FA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6EA04-87EB-42D9-B406-C7D6804882CF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17AFD-425E-4CB3-B3ED-3A487517F6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A1D61-0761-4D62-8032-36BA3D459051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51F32-C12F-42E2-BCFA-5D881AC299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7E819-CAE4-426B-835E-3C98C12968A4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D651F-F5AC-4BF3-BC50-EEE4314A44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ED95BF8-8682-41B4-A04F-68B508044F2B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F551CD-C9E8-42FA-B5DD-9B8150F1C7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6" r:id="rId2"/>
    <p:sldLayoutId id="2147483685" r:id="rId3"/>
    <p:sldLayoutId id="2147483684" r:id="rId4"/>
    <p:sldLayoutId id="2147483683" r:id="rId5"/>
    <p:sldLayoutId id="2147483682" r:id="rId6"/>
    <p:sldLayoutId id="2147483681" r:id="rId7"/>
    <p:sldLayoutId id="2147483680" r:id="rId8"/>
    <p:sldLayoutId id="2147483679" r:id="rId9"/>
    <p:sldLayoutId id="2147483678" r:id="rId10"/>
    <p:sldLayoutId id="2147483677" r:id="rId11"/>
    <p:sldLayoutId id="2147483710" r:id="rId12"/>
  </p:sldLayoutIdLst>
  <p:transition>
    <p:dissolv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1247438" y="573088"/>
            <a:ext cx="114300" cy="5730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425238" y="573088"/>
            <a:ext cx="768350" cy="5730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340" name="Title Placeholder 1"/>
          <p:cNvSpPr>
            <a:spLocks noGrp="1"/>
          </p:cNvSpPr>
          <p:nvPr>
            <p:ph type="title"/>
          </p:nvPr>
        </p:nvSpPr>
        <p:spPr bwMode="auto">
          <a:xfrm>
            <a:off x="1219200" y="1544638"/>
            <a:ext cx="9753600" cy="115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34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219200" y="2770188"/>
            <a:ext cx="9753600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10525" y="549275"/>
            <a:ext cx="1585913" cy="2968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white">
                    <a:alpha val="50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4C2894DC-C556-493A-846D-BFFB591D7265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752013" y="549275"/>
            <a:ext cx="1255712" cy="30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0F920068-198D-43FE-A1A2-3414F25C22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12113" y="855663"/>
            <a:ext cx="2994025" cy="301625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7" r:id="rId2"/>
    <p:sldLayoutId id="2147483696" r:id="rId3"/>
    <p:sldLayoutId id="2147483695" r:id="rId4"/>
    <p:sldLayoutId id="2147483694" r:id="rId5"/>
    <p:sldLayoutId id="2147483693" r:id="rId6"/>
    <p:sldLayoutId id="2147483692" r:id="rId7"/>
    <p:sldLayoutId id="2147483691" r:id="rId8"/>
    <p:sldLayoutId id="2147483690" r:id="rId9"/>
    <p:sldLayoutId id="2147483689" r:id="rId10"/>
    <p:sldLayoutId id="214748368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1650" indent="-182563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563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563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563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627" name="Текст 1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" y="6416675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shade val="50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5DCBA365-2343-4DF4-AAA5-2DC614281184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165600" y="6416675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shade val="50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566400" y="6416675"/>
            <a:ext cx="1016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shade val="50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E82FB351-526B-4E01-B106-2D1F9FC269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08" r:id="rId2"/>
    <p:sldLayoutId id="2147483707" r:id="rId3"/>
    <p:sldLayoutId id="2147483706" r:id="rId4"/>
    <p:sldLayoutId id="2147483705" r:id="rId5"/>
    <p:sldLayoutId id="2147483704" r:id="rId6"/>
    <p:sldLayoutId id="2147483703" r:id="rId7"/>
    <p:sldLayoutId id="2147483702" r:id="rId8"/>
    <p:sldLayoutId id="2147483701" r:id="rId9"/>
    <p:sldLayoutId id="2147483700" r:id="rId10"/>
    <p:sldLayoutId id="214748369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000000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art5.karelia.ru/photo/16/166/42508.jpg" TargetMode="Externa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1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1.w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309813" y="4267200"/>
            <a:ext cx="8358187" cy="762000"/>
          </a:xfrm>
          <a:prstGeom prst="rect">
            <a:avLst/>
          </a:prstGeo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b="1" cap="all" dirty="0">
              <a:ln w="6350">
                <a:noFill/>
              </a:ln>
              <a:solidFill>
                <a:prstClr val="white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088" y="287338"/>
            <a:ext cx="11807825" cy="1225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Aft>
                <a:spcPts val="300"/>
              </a:spcAft>
            </a:pPr>
            <a:r>
              <a:rPr lang="ru-RU" sz="2400">
                <a:solidFill>
                  <a:srgbClr val="000000"/>
                </a:solidFill>
                <a:ea typeface="Arial Unicode MS"/>
                <a:cs typeface="Arial Unicode MS"/>
              </a:rPr>
              <a:t>Раздел 1. Основы безопасности личности, общества и государства</a:t>
            </a:r>
          </a:p>
          <a:p>
            <a:pPr>
              <a:spcAft>
                <a:spcPts val="300"/>
              </a:spcAft>
            </a:pPr>
            <a:r>
              <a:rPr lang="ru-RU" sz="2400">
                <a:solidFill>
                  <a:srgbClr val="000000"/>
                </a:solidFill>
                <a:ea typeface="Arial Unicode MS"/>
                <a:cs typeface="Arial Unicode MS"/>
              </a:rPr>
              <a:t>Глава 5. Основные мероприятия, проводимые в РФ, по защите населения от чрезвычайных ситуаций мирного и военного времени.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93420" y="1933438"/>
            <a:ext cx="11435228" cy="3297645"/>
          </a:xfrm>
          <a:prstGeom prst="rect">
            <a:avLst/>
          </a:prstGeo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cap="all" dirty="0">
                <a:ln w="6350">
                  <a:noFill/>
                </a:ln>
                <a:solidFill>
                  <a:prstClr val="white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Мониторинг и прогнозирование </a:t>
            </a:r>
            <a:r>
              <a:rPr lang="ru-RU" sz="6000" b="1" cap="all" dirty="0">
                <a:ln w="6350">
                  <a:noFill/>
                </a:ln>
                <a:solidFill>
                  <a:prstClr val="white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чрезвычайных ситуаций</a:t>
            </a:r>
            <a:endParaRPr lang="ru-RU" sz="6000" b="1" cap="all" dirty="0">
              <a:ln w="6350">
                <a:noFill/>
              </a:ln>
              <a:solidFill>
                <a:prstClr val="white"/>
              </a:soli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+mj-lt"/>
            </a:endParaRPr>
          </a:p>
        </p:txBody>
      </p:sp>
      <p:sp>
        <p:nvSpPr>
          <p:cNvPr id="38917" name="TextBox 1"/>
          <p:cNvSpPr txBox="1">
            <a:spLocks noChangeArrowheads="1"/>
          </p:cNvSpPr>
          <p:nvPr/>
        </p:nvSpPr>
        <p:spPr bwMode="auto">
          <a:xfrm>
            <a:off x="6527800" y="5445125"/>
            <a:ext cx="54721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Times New Roman" pitchFamily="18" charset="0"/>
              </a:rPr>
              <a:t>Учитель ОБЖ</a:t>
            </a:r>
          </a:p>
          <a:p>
            <a:r>
              <a:rPr lang="ru-RU">
                <a:solidFill>
                  <a:schemeClr val="bg1"/>
                </a:solidFill>
                <a:latin typeface="Times New Roman" pitchFamily="18" charset="0"/>
              </a:rPr>
              <a:t>МОКУ Таскинской ООШ</a:t>
            </a:r>
          </a:p>
          <a:p>
            <a:r>
              <a:rPr lang="ru-RU">
                <a:solidFill>
                  <a:schemeClr val="bg1"/>
                </a:solidFill>
                <a:latin typeface="Times New Roman" pitchFamily="18" charset="0"/>
              </a:rPr>
              <a:t>Голуб М.Г.:</a:t>
            </a:r>
          </a:p>
          <a:p>
            <a:endParaRPr lang="ru-RU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07368" y="558941"/>
            <a:ext cx="5400600" cy="6038411"/>
          </a:xfrm>
          <a:solidFill>
            <a:srgbClr val="0070C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Мониторинг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</a:t>
            </a:r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наблюдение за состоянием окружающей среды </a:t>
            </a: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(атмосферы, гидросферы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биосферы, а также техногенных систем) </a:t>
            </a:r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целью ее контроля, прогноза и охраны.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04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56363" y="115888"/>
            <a:ext cx="4360862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56363" y="3257550"/>
            <a:ext cx="5399087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1384" y="764704"/>
            <a:ext cx="11089232" cy="5164626"/>
          </a:xfrm>
          <a:solidFill>
            <a:srgbClr val="7030A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/>
              <a:t>Основные направления деятельности  РСЧС по мониторингу и прогнозированию  чрезвычайных ситуаций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335360" y="0"/>
          <a:ext cx="11593288" cy="6237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3525" y="285750"/>
            <a:ext cx="11736388" cy="5724525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Основные цели  мониторинга и  прогнозирования ЧС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rgbClr val="FFC000"/>
              </a:solidFill>
              <a:latin typeface="+mj-lt"/>
              <a:ea typeface="Arial Unicode MS" pitchFamily="34" charset="-128"/>
              <a:cs typeface="Arial Unicode MS" pitchFamily="34" charset="-128"/>
            </a:endParaRPr>
          </a:p>
          <a:p>
            <a:pPr marL="457200" indent="-457200" algn="just" fontAlgn="auto"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dirty="0">
                <a:latin typeface="+mj-lt"/>
                <a:ea typeface="Arial Unicode MS" pitchFamily="34" charset="-128"/>
                <a:cs typeface="Arial Unicode MS" pitchFamily="34" charset="-128"/>
              </a:rPr>
              <a:t>снижение риска и смягчение последствий ЧС природного и техногенного характера;</a:t>
            </a:r>
          </a:p>
          <a:p>
            <a:pPr marL="457200" indent="-457200" algn="just" fontAlgn="auto"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dirty="0">
                <a:latin typeface="+mj-lt"/>
                <a:ea typeface="Arial Unicode MS" pitchFamily="34" charset="-128"/>
                <a:cs typeface="Arial Unicode MS" pitchFamily="34" charset="-128"/>
              </a:rPr>
              <a:t>-определение </a:t>
            </a:r>
            <a:r>
              <a:rPr lang="ru-RU" sz="2800" b="1" dirty="0">
                <a:solidFill>
                  <a:srgbClr val="FFC0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мест </a:t>
            </a:r>
            <a:r>
              <a:rPr lang="ru-RU" sz="2800" dirty="0">
                <a:latin typeface="+mj-lt"/>
                <a:ea typeface="Arial Unicode MS" pitchFamily="34" charset="-128"/>
                <a:cs typeface="Arial Unicode MS" pitchFamily="34" charset="-128"/>
              </a:rPr>
              <a:t>возможного проявления источников ЧС (зон потенциальной опасности);</a:t>
            </a:r>
          </a:p>
          <a:p>
            <a:pPr marL="457200" indent="-457200" algn="just" fontAlgn="auto"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dirty="0">
                <a:latin typeface="+mj-lt"/>
                <a:ea typeface="Arial Unicode MS" pitchFamily="34" charset="-128"/>
                <a:cs typeface="Arial Unicode MS" pitchFamily="34" charset="-128"/>
              </a:rPr>
              <a:t>заблаговременное определение </a:t>
            </a:r>
            <a:r>
              <a:rPr lang="ru-RU" sz="2800" dirty="0">
                <a:solidFill>
                  <a:srgbClr val="FFC0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параметров </a:t>
            </a:r>
            <a:r>
              <a:rPr lang="ru-RU" sz="2800" dirty="0">
                <a:latin typeface="+mj-lt"/>
                <a:ea typeface="Arial Unicode MS" pitchFamily="34" charset="-128"/>
                <a:cs typeface="Arial Unicode MS" pitchFamily="34" charset="-128"/>
              </a:rPr>
              <a:t>источников ЧС;</a:t>
            </a:r>
          </a:p>
          <a:p>
            <a:pPr marL="457200" indent="-457200" algn="just" fontAlgn="auto"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dirty="0">
                <a:latin typeface="+mj-lt"/>
                <a:ea typeface="Arial Unicode MS" pitchFamily="34" charset="-128"/>
                <a:cs typeface="Arial Unicode MS" pitchFamily="34" charset="-128"/>
              </a:rPr>
              <a:t>заблаговременное определение </a:t>
            </a:r>
            <a:r>
              <a:rPr lang="ru-RU" sz="2800" dirty="0">
                <a:solidFill>
                  <a:srgbClr val="FFC0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последствий </a:t>
            </a:r>
            <a:r>
              <a:rPr lang="ru-RU" sz="2800" dirty="0">
                <a:solidFill>
                  <a:schemeClr val="bg1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(масштабов) ЧС;</a:t>
            </a:r>
          </a:p>
          <a:p>
            <a:pPr marL="457200" indent="-457200" algn="just" fontAlgn="auto"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dirty="0">
                <a:latin typeface="+mj-lt"/>
                <a:ea typeface="Arial Unicode MS" pitchFamily="34" charset="-128"/>
                <a:cs typeface="Arial Unicode MS" pitchFamily="34" charset="-128"/>
              </a:rPr>
              <a:t>организация проведения экспертизы инженерных защитных сооружений;</a:t>
            </a:r>
          </a:p>
          <a:p>
            <a:pPr marL="457200" indent="-457200" algn="just" fontAlgn="auto"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dirty="0">
                <a:latin typeface="+mj-lt"/>
                <a:ea typeface="Arial Unicode MS" pitchFamily="34" charset="-128"/>
                <a:cs typeface="Arial Unicode MS" pitchFamily="34" charset="-128"/>
              </a:rPr>
              <a:t>-организация проведения активных воздействий на источники ЧС, с целью их подавления, локализации и контроля параметров.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5400" y="1428736"/>
            <a:ext cx="11233248" cy="2308324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dirty="0"/>
              <a:t>Существует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4800" b="1" dirty="0"/>
              <a:t>несколько видов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4800" b="1" dirty="0"/>
              <a:t>мониторинга.</a:t>
            </a: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525" y="274638"/>
            <a:ext cx="11717338" cy="777875"/>
          </a:xfrm>
          <a:solidFill>
            <a:srgbClr val="691C98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Мониторинг атмосферы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3525" y="1196975"/>
            <a:ext cx="7777163" cy="5213350"/>
          </a:xfrm>
          <a:prstGeom prst="rect">
            <a:avLst/>
          </a:prstGeom>
          <a:solidFill>
            <a:srgbClr val="7030A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609600" indent="-60960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bg1"/>
                </a:solidFill>
              </a:rPr>
              <a:t>Осуществляется Федеральной службой России по гидрометеорологии и мониторингу окружающей среды (Росгидромет), которая рассредоточена по всей территории страны.</a:t>
            </a:r>
          </a:p>
          <a:p>
            <a:pPr marL="609600" indent="-60960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solidFill>
                <a:schemeClr val="bg1"/>
              </a:solidFill>
            </a:endParaRPr>
          </a:p>
          <a:p>
            <a:pPr marL="609600" indent="-60960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bg1"/>
                </a:solidFill>
              </a:rPr>
              <a:t>Система мониторинга Росгидромета в своем распоряжении имеет сеть метеорологических и гидрологических станций , а также наблюдательные посты, гидрометеорологические обсерватории,  авиаметеорологические  и аэрозольные станции.</a:t>
            </a:r>
          </a:p>
        </p:txBody>
      </p:sp>
      <p:pic>
        <p:nvPicPr>
          <p:cNvPr id="56323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83563" y="1196975"/>
            <a:ext cx="3797300" cy="284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115888"/>
            <a:ext cx="1137602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525" y="274638"/>
            <a:ext cx="11769725" cy="777875"/>
          </a:xfrm>
          <a:solidFill>
            <a:srgbClr val="691C98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Мониторинг геологических процессов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3525" y="1177925"/>
            <a:ext cx="6553200" cy="5213350"/>
          </a:xfrm>
          <a:prstGeom prst="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609600" indent="-60960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Ведется комплексными инженерно-геологическими  и гидрологическими партиями Министерства природных ресурсов.</a:t>
            </a:r>
          </a:p>
          <a:p>
            <a:pPr marL="609600" indent="-60960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Сейсмические наблюдения осуществляются Федеральной системой сейсмологических наблюдений (ФССН), в которую входят наблюдательные структуры Российской академии наук, Минобороны, Минприроды и др. </a:t>
            </a:r>
          </a:p>
        </p:txBody>
      </p:sp>
      <p:pic>
        <p:nvPicPr>
          <p:cNvPr id="58371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59600" y="1179513"/>
            <a:ext cx="5073650" cy="412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Рисунок 1" descr="object_55_1193218142_672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5688" y="0"/>
            <a:ext cx="10872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4644000"/>
          </a:xfrm>
        </p:spPr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Прогнозирование </a:t>
            </a:r>
            <a:b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чрезвычайных ситуаций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1384" y="476673"/>
            <a:ext cx="11305256" cy="532859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spc="50" dirty="0">
                <a:ln w="1270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Мониторинг</a:t>
            </a:r>
            <a:br>
              <a:rPr lang="ru-RU" sz="6000" b="1" spc="50" dirty="0">
                <a:ln w="1270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6000" b="1" spc="50" dirty="0">
                <a:ln w="1270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и </a:t>
            </a:r>
            <a:br>
              <a:rPr lang="ru-RU" sz="6000" b="1" spc="50" dirty="0">
                <a:ln w="1270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6000" b="1" spc="50" dirty="0">
                <a:ln w="1270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прогнозирование  чрезвычайных ситуаций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963" y="142875"/>
            <a:ext cx="11664950" cy="1846263"/>
          </a:xfrm>
          <a:solidFill>
            <a:srgbClr val="7030A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</a:rPr>
              <a:t>Прогнозирование ЧС – отражение  вероятности  возникновения и развития ЧС на основе анализа причин её возникновения, её источника в прошлом и настоящем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4963" y="2214563"/>
            <a:ext cx="5832475" cy="38354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609600" indent="-60960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bg1"/>
                </a:solidFill>
              </a:rPr>
              <a:t>Основная цель – выявление времени возникновения ЧС, возможного места и возможной мощности явления, которое может ее вызвать.</a:t>
            </a:r>
          </a:p>
          <a:p>
            <a:pPr marL="609600" indent="-60960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bg1"/>
              </a:solidFill>
            </a:endParaRPr>
          </a:p>
          <a:p>
            <a:pPr marL="609600" indent="-60960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bg1"/>
                </a:solidFill>
              </a:rPr>
              <a:t>Прогнозирование ЧС осуществляется двумя путями: </a:t>
            </a:r>
          </a:p>
          <a:p>
            <a:pPr marL="609600" indent="-60960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1443" name="Рисунок 4"/>
          <p:cNvPicPr>
            <a:picLocks noChangeAspect="1"/>
          </p:cNvPicPr>
          <p:nvPr/>
        </p:nvPicPr>
        <p:blipFill>
          <a:blip r:embed="rId2"/>
          <a:srcRect l="21207" r="20470"/>
          <a:stretch>
            <a:fillRect/>
          </a:stretch>
        </p:blipFill>
        <p:spPr bwMode="auto">
          <a:xfrm>
            <a:off x="6311900" y="2214563"/>
            <a:ext cx="5688013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609600" y="274638"/>
            <a:ext cx="11247438" cy="3046412"/>
          </a:xfrm>
          <a:prstGeom prst="rect">
            <a:avLst/>
          </a:prstGeom>
          <a:solidFill>
            <a:schemeClr val="accent5">
              <a:lumMod val="50000"/>
            </a:schemeClr>
          </a:solidFill>
          <a:ln w="762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FFFF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Первый</a:t>
            </a:r>
            <a:r>
              <a:rPr lang="ru-RU" sz="4800" dirty="0">
                <a:solidFill>
                  <a:schemeClr val="bg1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- эвристический-через изучение предвестников конкретных опасных природных явлений и анализ информации мониторинга </a:t>
            </a:r>
          </a:p>
        </p:txBody>
      </p:sp>
      <p:pic>
        <p:nvPicPr>
          <p:cNvPr id="62467" name="Рисунок 3"/>
          <p:cNvPicPr>
            <a:picLocks noChangeAspect="1"/>
          </p:cNvPicPr>
          <p:nvPr/>
        </p:nvPicPr>
        <p:blipFill>
          <a:blip r:embed="rId2"/>
          <a:srcRect t="16975"/>
          <a:stretch>
            <a:fillRect/>
          </a:stretch>
        </p:blipFill>
        <p:spPr bwMode="auto">
          <a:xfrm>
            <a:off x="6683375" y="3429000"/>
            <a:ext cx="5173663" cy="322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Рисунок 1" descr="11200_73_1205484942_601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3388" y="188913"/>
            <a:ext cx="9217025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35360" y="274638"/>
            <a:ext cx="11593288" cy="3154362"/>
          </a:xfr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dirty="0">
                <a:solidFill>
                  <a:srgbClr val="FFFF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Второй</a:t>
            </a:r>
            <a:r>
              <a:rPr lang="ru-RU" sz="4800" dirty="0">
                <a:solidFill>
                  <a:schemeClr val="bg1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– математический -через расчеты с использованием статистических данных за несколько лет.</a:t>
            </a:r>
          </a:p>
        </p:txBody>
      </p:sp>
      <p:pic>
        <p:nvPicPr>
          <p:cNvPr id="5" name="Содержимое 4" descr="http://faculty.ifmo.ru/ikvo/MPES/images/MPES/4.jp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8183563" y="3644900"/>
            <a:ext cx="3716337" cy="3097213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i-main-pic" descr="Картинка 3 из 17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11338" y="590550"/>
            <a:ext cx="8569325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63525" y="260350"/>
            <a:ext cx="11736388" cy="483235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762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FFFF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Для прогнозирования возникновения техногенной чрезвычайной ситуации </a:t>
            </a:r>
            <a:r>
              <a:rPr lang="ru-RU" sz="2800" dirty="0">
                <a:solidFill>
                  <a:schemeClr val="bg1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мониторинг организуется на промышленных объектах.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bg1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Так, например, на химически опасных объектах важно контролировать </a:t>
            </a:r>
            <a:r>
              <a:rPr lang="ru-RU" sz="2800" u="sng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параметры, обеспечивающие хранение ядовитых веществ при заданных давлении и температуре</a:t>
            </a:r>
            <a:r>
              <a:rPr lang="ru-RU" sz="2800" dirty="0">
                <a:solidFill>
                  <a:schemeClr val="bg1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, надёжность технологических устройств (трубопроводов, задвижек, насосов, клапанов, приводов, датчиков резервуаров, теплоизоляции, компрессоров), а также устойчивость конструкций объектов к воздействию проектных нагрузок.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FFFF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В прогнозировании опасных природных процессов </a:t>
            </a:r>
            <a:r>
              <a:rPr lang="ru-RU" sz="2800" dirty="0">
                <a:solidFill>
                  <a:schemeClr val="bg1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используются два подхода: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07988" y="260350"/>
            <a:ext cx="11520487" cy="4156075"/>
          </a:xfrm>
          <a:prstGeom prst="rect">
            <a:avLst/>
          </a:prstGeom>
          <a:solidFill>
            <a:srgbClr val="7030A0"/>
          </a:solidFill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indent="190500" algn="ctr">
              <a:defRPr/>
            </a:pPr>
            <a:r>
              <a:rPr lang="ru-RU" sz="4400" dirty="0">
                <a:solidFill>
                  <a:schemeClr val="bg1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Для расчетов возможных  последствий чрезвычайных ситуаций мирного и военного времени применяют </a:t>
            </a:r>
            <a:r>
              <a:rPr lang="ru-RU" sz="4400" b="1" dirty="0">
                <a:solidFill>
                  <a:srgbClr val="FFFF0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вероятностный подход</a:t>
            </a:r>
            <a:r>
              <a:rPr lang="ru-RU" sz="4400" dirty="0">
                <a:solidFill>
                  <a:schemeClr val="bg1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, анализируя основные поражающие  факторы чрезвычайных ситуаций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334963" y="2351088"/>
            <a:ext cx="11664950" cy="1939925"/>
          </a:xfrm>
          <a:prstGeom prst="rect">
            <a:avLst/>
          </a:prstGeom>
          <a:solidFill>
            <a:srgbClr val="0070C0"/>
          </a:solidFill>
          <a:ln w="57150">
            <a:headEnd/>
            <a:tailEnd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indent="190500" algn="ctr"/>
            <a:r>
              <a:rPr lang="ru-RU" sz="40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В качестве поражающего фактора при расчёте последствий ЧС принимают </a:t>
            </a:r>
            <a:r>
              <a:rPr lang="ru-RU" sz="4000" b="1"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фактор</a:t>
            </a:r>
            <a:r>
              <a:rPr lang="ru-RU" sz="40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, вызывающий основные разрушения и поражения.</a:t>
            </a:r>
            <a:endParaRPr lang="ru-RU" sz="400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79425" y="1125538"/>
          <a:ext cx="11449050" cy="4870450"/>
        </p:xfrm>
        <a:graphic>
          <a:graphicData uri="http://schemas.openxmlformats.org/drawingml/2006/table">
            <a:tbl>
              <a:tblPr/>
              <a:tblGrid>
                <a:gridCol w="5173663"/>
                <a:gridCol w="6275387"/>
              </a:tblGrid>
              <a:tr h="720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Unicode MS"/>
                          <a:ea typeface="Arial Unicode MS"/>
                          <a:cs typeface="Arial Unicode MS"/>
                        </a:rPr>
                        <a:t>Вид ЧС</a:t>
                      </a:r>
                    </a:p>
                  </a:txBody>
                  <a:tcPr marL="8232" marR="8232" marT="8232" marB="8232" horzOverflow="overflow">
                    <a:lnL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Unicode MS"/>
                          <a:ea typeface="Arial Unicode MS"/>
                          <a:cs typeface="Arial Unicode MS"/>
                        </a:rPr>
                        <a:t>Поражающий фактор</a:t>
                      </a:r>
                    </a:p>
                  </a:txBody>
                  <a:tcPr marL="8232" marR="8232" marT="8232" marB="8232" horzOverflow="overflow">
                    <a:lnL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anklin Gothic Demi" pitchFamily="34" charset="0"/>
                          <a:cs typeface="Times New Roman" pitchFamily="18" charset="0"/>
                        </a:rPr>
                        <a:t>Землетрясение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ranklin Gothic Dem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232" marR="8232" marT="8232" marB="8232" horzOverflow="overflow">
                    <a:lnL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anklin Gothic Demi" pitchFamily="34" charset="0"/>
                          <a:cs typeface="Times New Roman" pitchFamily="18" charset="0"/>
                        </a:rPr>
                        <a:t>Обломки зданий и сооружений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ranklin Gothic Dem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232" marR="8232" marT="8232" marB="8232" horzOverflow="overflow">
                    <a:lnL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859C"/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anklin Gothic Demi" pitchFamily="34" charset="0"/>
                          <a:cs typeface="Times New Roman" pitchFamily="18" charset="0"/>
                        </a:rPr>
                        <a:t>Взрывы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ranklin Gothic Dem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232" marR="8232" marT="8232" marB="8232" horzOverflow="overflow">
                    <a:lnL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anklin Gothic Demi" pitchFamily="34" charset="0"/>
                          <a:cs typeface="Times New Roman" pitchFamily="18" charset="0"/>
                        </a:rPr>
                        <a:t>Воздушная ударная волна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ranklin Gothic Dem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232" marR="8232" marT="8232" marB="8232" horzOverflow="overflow">
                    <a:lnL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859C"/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anklin Gothic Demi" pitchFamily="34" charset="0"/>
                          <a:cs typeface="Times New Roman" pitchFamily="18" charset="0"/>
                        </a:rPr>
                        <a:t>Пожары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ranklin Gothic Dem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232" marR="8232" marT="8232" marB="8232" horzOverflow="overflow">
                    <a:lnL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anklin Gothic Demi" pitchFamily="34" charset="0"/>
                          <a:cs typeface="Times New Roman" pitchFamily="18" charset="0"/>
                        </a:rPr>
                        <a:t>Тепловое излучение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ranklin Gothic Dem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232" marR="8232" marT="8232" marB="8232" horzOverflow="overflow">
                    <a:lnL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859C"/>
                    </a:solidFill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anklin Gothic Demi" pitchFamily="34" charset="0"/>
                          <a:cs typeface="Times New Roman" pitchFamily="18" charset="0"/>
                        </a:rPr>
                        <a:t>Цунами; прорыв плотин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ranklin Gothic Dem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232" marR="8232" marT="8232" marB="8232" horzOverflow="overflow">
                    <a:lnL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anklin Gothic Demi" pitchFamily="34" charset="0"/>
                          <a:cs typeface="Times New Roman" pitchFamily="18" charset="0"/>
                        </a:rPr>
                        <a:t>Волна цунами; волна прорыва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ranklin Gothic Dem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232" marR="8232" marT="8232" marB="8232" horzOverflow="overflow">
                    <a:lnL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859C"/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anklin Gothic Demi" pitchFamily="34" charset="0"/>
                          <a:cs typeface="Times New Roman" pitchFamily="18" charset="0"/>
                        </a:rPr>
                        <a:t>Радиационные аварии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ranklin Gothic Dem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232" marR="8232" marT="8232" marB="8232" horzOverflow="overflow">
                    <a:lnL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anklin Gothic Demi" pitchFamily="34" charset="0"/>
                          <a:cs typeface="Times New Roman" pitchFamily="18" charset="0"/>
                        </a:rPr>
                        <a:t>Радиационное заражение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ranklin Gothic Dem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232" marR="8232" marT="8232" marB="8232" horzOverflow="overflow">
                    <a:lnL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859C"/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anklin Gothic Demi" pitchFamily="34" charset="0"/>
                          <a:cs typeface="Times New Roman" pitchFamily="18" charset="0"/>
                        </a:rPr>
                        <a:t>Химические аварии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ranklin Gothic Dem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232" marR="8232" marT="8232" marB="8232" horzOverflow="overflow">
                    <a:lnL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Franklin Gothic Demi" pitchFamily="34" charset="0"/>
                          <a:cs typeface="Times New Roman" pitchFamily="18" charset="0"/>
                        </a:rPr>
                        <a:t>Токсичные нагрузки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ranklin Gothic Dem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232" marR="8232" marT="8232" marB="8232" horzOverflow="overflow">
                    <a:lnL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47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859C"/>
                    </a:solidFill>
                  </a:tcPr>
                </a:tc>
              </a:tr>
            </a:tbl>
          </a:graphicData>
        </a:graphic>
      </p:graphicFrame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466725" y="0"/>
            <a:ext cx="11461750" cy="863600"/>
          </a:xfrm>
          <a:prstGeom prst="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</a:rPr>
              <a:t>ПОРАЖАЮЩИЕ ФАКТОРЫ И ИХ ОСНОВНЫЕ ПАРАМЕТРЫ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525" y="260350"/>
            <a:ext cx="11664950" cy="928688"/>
          </a:xfrm>
          <a:solidFill>
            <a:srgbClr val="7030A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Основные факторы, влияющие на последствия чрезвычайных ситуаций:</a:t>
            </a:r>
          </a:p>
        </p:txBody>
      </p:sp>
      <p:sp>
        <p:nvSpPr>
          <p:cNvPr id="46081" name="Rectangle 1"/>
          <p:cNvSpPr>
            <a:spLocks noGrp="1" noChangeArrowheads="1"/>
          </p:cNvSpPr>
          <p:nvPr>
            <p:ph type="subTitle" idx="1"/>
          </p:nvPr>
        </p:nvSpPr>
        <p:spPr>
          <a:xfrm>
            <a:off x="253444" y="1412776"/>
            <a:ext cx="11665296" cy="3970318"/>
          </a:xfrm>
          <a:solidFill>
            <a:srgbClr val="0070C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indent="190500" algn="just">
              <a:spcBef>
                <a:spcPct val="0"/>
              </a:spcBef>
            </a:pPr>
            <a:r>
              <a:rPr lang="ru-RU" sz="280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- интенсивность воздействия поражающих факторов;</a:t>
            </a:r>
            <a:endParaRPr lang="ru-RU" sz="2800" smtClean="0">
              <a:solidFill>
                <a:schemeClr val="bg1"/>
              </a:solidFill>
              <a:latin typeface="Arial" charset="0"/>
            </a:endParaRPr>
          </a:p>
          <a:p>
            <a:pPr indent="190500" algn="just" eaLnBrk="0" hangingPunct="0">
              <a:spcBef>
                <a:spcPct val="0"/>
              </a:spcBef>
            </a:pPr>
            <a:r>
              <a:rPr lang="ru-RU" sz="280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- размещение населенного пункта относительно очага воздействия;</a:t>
            </a:r>
            <a:endParaRPr lang="ru-RU" sz="2800" smtClean="0">
              <a:solidFill>
                <a:schemeClr val="bg1"/>
              </a:solidFill>
              <a:latin typeface="Arial" charset="0"/>
            </a:endParaRPr>
          </a:p>
          <a:p>
            <a:pPr indent="190500" algn="just" eaLnBrk="0" hangingPunct="0">
              <a:spcBef>
                <a:spcPct val="0"/>
              </a:spcBef>
            </a:pPr>
            <a:r>
              <a:rPr lang="ru-RU" sz="280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- характеристика грунтов;</a:t>
            </a:r>
            <a:endParaRPr lang="ru-RU" sz="2800" smtClean="0">
              <a:solidFill>
                <a:schemeClr val="bg1"/>
              </a:solidFill>
              <a:latin typeface="Arial" charset="0"/>
            </a:endParaRPr>
          </a:p>
          <a:p>
            <a:pPr indent="190500" algn="just" eaLnBrk="0" hangingPunct="0">
              <a:spcBef>
                <a:spcPct val="0"/>
              </a:spcBef>
            </a:pPr>
            <a:r>
              <a:rPr lang="ru-RU" sz="280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- конструктивные решения и прочностные свойства зданий и сооружений;</a:t>
            </a:r>
            <a:endParaRPr lang="ru-RU" sz="2800" smtClean="0">
              <a:solidFill>
                <a:schemeClr val="bg1"/>
              </a:solidFill>
              <a:latin typeface="Arial" charset="0"/>
            </a:endParaRPr>
          </a:p>
          <a:p>
            <a:pPr indent="190500" algn="just" eaLnBrk="0" hangingPunct="0">
              <a:spcBef>
                <a:spcPct val="0"/>
              </a:spcBef>
            </a:pPr>
            <a:r>
              <a:rPr lang="ru-RU" sz="280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- плотность застройки и расселения людей в пределах населённого пункта;</a:t>
            </a:r>
            <a:endParaRPr lang="ru-RU" sz="2800" smtClean="0">
              <a:solidFill>
                <a:schemeClr val="bg1"/>
              </a:solidFill>
              <a:latin typeface="Arial" charset="0"/>
            </a:endParaRPr>
          </a:p>
          <a:p>
            <a:pPr indent="190500" algn="just" eaLnBrk="0" hangingPunct="0">
              <a:spcBef>
                <a:spcPct val="0"/>
              </a:spcBef>
            </a:pPr>
            <a:r>
              <a:rPr lang="ru-RU" sz="280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- режим нахождения людей в зданиях в течение суток и в зоне риска в течение     года.</a:t>
            </a:r>
            <a:endParaRPr lang="ru-RU" sz="2800" smtClean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352" y="548680"/>
            <a:ext cx="11665296" cy="5666402"/>
          </a:xfrm>
          <a:solidFill>
            <a:srgbClr val="7030A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bg1"/>
                </a:solidFill>
              </a:rPr>
              <a:t>Основные задачи </a:t>
            </a:r>
            <a:br>
              <a:rPr lang="ru-RU" sz="4800" b="1" dirty="0" smtClean="0">
                <a:solidFill>
                  <a:schemeClr val="bg1"/>
                </a:solidFill>
              </a:rPr>
            </a:br>
            <a:r>
              <a:rPr lang="ru-RU" sz="4800" b="1" dirty="0" smtClean="0">
                <a:solidFill>
                  <a:schemeClr val="bg1"/>
                </a:solidFill>
              </a:rPr>
              <a:t>Единой государственной системы предупреждения и ликвидации чрезвычайных ситуаций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2" descr="C:\Documents and Settings\Sergey_2\Мои документы\Мои рисунки\РАЗНОЕ\ДОСКА Копировать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476250"/>
            <a:ext cx="11520487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952750" y="1143000"/>
            <a:ext cx="5910263" cy="75406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200" b="1" dirty="0">
                <a:ln w="6350">
                  <a:noFill/>
                </a:ln>
                <a:solidFill>
                  <a:prstClr val="white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КОНТРОЛЬНЫЕ ВОПРОСЫ</a:t>
            </a:r>
          </a:p>
        </p:txBody>
      </p:sp>
      <p:pic>
        <p:nvPicPr>
          <p:cNvPr id="5" name="Рисунок 4" descr="j0280530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96375" y="5429250"/>
            <a:ext cx="131762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j0398587.wm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22438" y="5557838"/>
            <a:ext cx="1500187" cy="118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5" name="Прямоугольник 3"/>
          <p:cNvSpPr>
            <a:spLocks noChangeArrowheads="1"/>
          </p:cNvSpPr>
          <p:nvPr/>
        </p:nvSpPr>
        <p:spPr bwMode="auto">
          <a:xfrm>
            <a:off x="1055688" y="1773238"/>
            <a:ext cx="10225087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Times New Roman" pitchFamily="18" charset="0"/>
              <a:buAutoNum type="arabicPeriod"/>
              <a:tabLst>
                <a:tab pos="428625" algn="l"/>
              </a:tabLst>
            </a:pPr>
            <a:r>
              <a:rPr lang="ru-RU" sz="2400">
                <a:ea typeface="Times New Roman" pitchFamily="18" charset="0"/>
                <a:cs typeface="Arial" charset="0"/>
              </a:rPr>
              <a:t>С какой целью создана система мониторинга и прогно­зирования чрезвычайных ситуаций и какие мероприятия она включает?</a:t>
            </a:r>
          </a:p>
          <a:p>
            <a:pPr marL="342900" indent="-342900">
              <a:buFont typeface="Times New Roman" pitchFamily="18" charset="0"/>
              <a:buAutoNum type="arabicPeriod"/>
              <a:tabLst>
                <a:tab pos="428625" algn="l"/>
              </a:tabLst>
            </a:pPr>
            <a:r>
              <a:rPr lang="ru-RU" sz="2400">
                <a:ea typeface="Times New Roman" pitchFamily="18" charset="0"/>
                <a:cs typeface="Arial" charset="0"/>
              </a:rPr>
              <a:t>Как осуществляется мониторинг на отдельных объектах экономики для прогнозирования чрезвычайных ситуаций тех­ногенного характера?</a:t>
            </a:r>
          </a:p>
          <a:p>
            <a:pPr marL="342900" indent="-342900">
              <a:buFont typeface="Times New Roman" pitchFamily="18" charset="0"/>
              <a:buAutoNum type="arabicPeriod"/>
              <a:tabLst>
                <a:tab pos="428625" algn="l"/>
              </a:tabLst>
            </a:pPr>
            <a:r>
              <a:rPr lang="ru-RU" sz="2400">
                <a:ea typeface="Times New Roman" pitchFamily="18" charset="0"/>
                <a:cs typeface="Arial" charset="0"/>
              </a:rPr>
              <a:t>Какие основные подходы используются для прогнозиро­вания чрезвычайных ситуаций природного характера?</a:t>
            </a:r>
          </a:p>
          <a:p>
            <a:pPr marL="342900" indent="-342900">
              <a:buFont typeface="Times New Roman" pitchFamily="18" charset="0"/>
              <a:buAutoNum type="arabicPeriod"/>
              <a:tabLst>
                <a:tab pos="428625" algn="l"/>
              </a:tabLst>
            </a:pPr>
            <a:r>
              <a:rPr lang="ru-RU" sz="2400">
                <a:ea typeface="Times New Roman" pitchFamily="18" charset="0"/>
                <a:cs typeface="Arial" charset="0"/>
              </a:rPr>
              <a:t>Почему прогноз вероятности возникновения чрезвычай­ных ситуаций является наиболее важным?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2" descr="C:\Documents and Settings\Sergey_2\Мои документы\Мои рисунки\РАЗНОЕ\ДОСКА Копировать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963" y="457200"/>
            <a:ext cx="11737975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952750" y="1143000"/>
            <a:ext cx="5910263" cy="75406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200" b="1" dirty="0">
                <a:ln w="6350"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ДОМАШНЕЕ ЗАДАНИЕ</a:t>
            </a:r>
          </a:p>
        </p:txBody>
      </p:sp>
      <p:pic>
        <p:nvPicPr>
          <p:cNvPr id="5" name="Рисунок 4" descr="j0280530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96375" y="5429250"/>
            <a:ext cx="131762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j0398587.wm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22438" y="5557838"/>
            <a:ext cx="1500187" cy="118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9" name="Прямоугольник 3"/>
          <p:cNvSpPr>
            <a:spLocks noChangeArrowheads="1"/>
          </p:cNvSpPr>
          <p:nvPr/>
        </p:nvSpPr>
        <p:spPr bwMode="auto">
          <a:xfrm>
            <a:off x="1055688" y="1897063"/>
            <a:ext cx="1044098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solidFill>
                  <a:srgbClr val="FFFFFF"/>
                </a:solidFill>
              </a:rPr>
              <a:t>§ 4.1 Сообщение на тему:"Мониторинг и прогнозирование ЧС"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368" y="260648"/>
            <a:ext cx="11521280" cy="778098"/>
          </a:xfr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>
                <a:latin typeface="+mj-lt"/>
              </a:rPr>
              <a:t>Предупреждение чрезвычайной ситуации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07368" y="1268760"/>
            <a:ext cx="5688632" cy="5472608"/>
          </a:xfrm>
          <a:prstGeom prst="rect">
            <a:avLst/>
          </a:prstGeom>
          <a:scene3d>
            <a:camera prst="obliqueBottomRight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rgbClr val="00206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Предупреждение ЧС </a:t>
            </a:r>
            <a:r>
              <a:rPr lang="ru-RU" sz="3200" dirty="0">
                <a:solidFill>
                  <a:srgbClr val="00206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- это комплекс мероприятий, проводимых заблаговременно и направленных на максимально возможное уменьшение риска возникновения чрезвычайной ситуации, а также на сохранение здоровья людей.</a:t>
            </a:r>
          </a:p>
        </p:txBody>
      </p:sp>
      <p:pic>
        <p:nvPicPr>
          <p:cNvPr id="44037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19838" y="1266825"/>
            <a:ext cx="5608637" cy="392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4440246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spc="50" dirty="0">
                <a:ln w="1270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Ликвидация</a:t>
            </a:r>
            <a:r>
              <a:rPr lang="ru-RU" sz="6000" b="1" spc="50" dirty="0">
                <a:ln w="1270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 чрезвычайной ситуации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07368" y="214290"/>
            <a:ext cx="11449272" cy="694430"/>
          </a:xfr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/>
              <a:t>Ликвидация чрезвычайных ситуаций</a:t>
            </a:r>
            <a:r>
              <a:rPr lang="ru-RU" sz="4000" dirty="0"/>
              <a:t> 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07368" y="1144996"/>
            <a:ext cx="5760640" cy="5596371"/>
          </a:xfrm>
          <a:scene3d>
            <a:camera prst="obliqueBottomRight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00206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Ликвидация</a:t>
            </a:r>
            <a:r>
              <a:rPr lang="ru-RU" dirty="0" smtClean="0">
                <a:solidFill>
                  <a:srgbClr val="00206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чрезвычайных ситуаций - это аварийно-спасательные и другие неотложные работы, проводимые при возникновении чрезвычайных ситуаций и направленные на спасение жизни и сохранение здоровья людей </a:t>
            </a:r>
          </a:p>
        </p:txBody>
      </p:sp>
      <p:pic>
        <p:nvPicPr>
          <p:cNvPr id="4608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11900" y="1144588"/>
            <a:ext cx="43211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15200" y="3644900"/>
            <a:ext cx="4757738" cy="317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360" y="692696"/>
            <a:ext cx="11521280" cy="5500726"/>
          </a:xfrm>
          <a:solidFill>
            <a:srgbClr val="7030A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Основные мероприятия по защите  населения от ЧС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35360" y="214290"/>
            <a:ext cx="6048672" cy="6357982"/>
          </a:xfr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 lnSpcReduction="10000"/>
          </a:bodyPr>
          <a:lstStyle/>
          <a:p>
            <a:pPr marL="609600" indent="-6096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300" b="1" dirty="0">
                <a:solidFill>
                  <a:srgbClr val="002060"/>
                </a:solidFill>
              </a:rPr>
              <a:t>Мониторинг и прогнозирование ЧС;</a:t>
            </a:r>
          </a:p>
          <a:p>
            <a:pPr marL="609600" indent="-6096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300" dirty="0">
                <a:solidFill>
                  <a:srgbClr val="002060"/>
                </a:solidFill>
              </a:rPr>
              <a:t>Оповещение населения об угрозе возникновения ЧС;</a:t>
            </a:r>
          </a:p>
          <a:p>
            <a:pPr marL="609600" indent="-6096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300" dirty="0">
                <a:solidFill>
                  <a:srgbClr val="002060"/>
                </a:solidFill>
              </a:rPr>
              <a:t>Инженерная защита населения и территорий;</a:t>
            </a:r>
          </a:p>
          <a:p>
            <a:pPr marL="609600" indent="-6096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300" dirty="0">
                <a:solidFill>
                  <a:srgbClr val="002060"/>
                </a:solidFill>
              </a:rPr>
              <a:t>Подготовка населения к действиям в ЧС;</a:t>
            </a:r>
          </a:p>
          <a:p>
            <a:pPr marL="609600" indent="-6096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300" dirty="0">
                <a:solidFill>
                  <a:srgbClr val="002060"/>
                </a:solidFill>
              </a:rPr>
              <a:t>Эвакуация населения из опасных районов;</a:t>
            </a:r>
          </a:p>
          <a:p>
            <a:pPr marL="609600" indent="-6096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300" dirty="0">
                <a:solidFill>
                  <a:srgbClr val="002060"/>
                </a:solidFill>
              </a:rPr>
              <a:t>Организация аварийно-спасательных работ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48132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72263" y="214313"/>
            <a:ext cx="5037137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Рисунок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72263" y="3221038"/>
            <a:ext cx="5037137" cy="335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35360" y="670631"/>
            <a:ext cx="11449272" cy="526297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360363" algn="ctr">
              <a:tabLst>
                <a:tab pos="6029325" algn="l"/>
              </a:tabLst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Под мониторингом понимается система постоянного наблюдения за явлениями, процессами, происходящими в природе и </a:t>
            </a:r>
            <a:r>
              <a:rPr lang="ru-RU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техносфере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, для предвидения нарастающих угроз для человека и среды его обитания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ерспектива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ерспектив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4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1712</TotalTime>
  <Words>551</Words>
  <Application>Microsoft Office PowerPoint</Application>
  <PresentationFormat>Произвольный</PresentationFormat>
  <Paragraphs>76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32</vt:i4>
      </vt:variant>
    </vt:vector>
  </HeadingPairs>
  <TitlesOfParts>
    <vt:vector size="44" baseType="lpstr">
      <vt:lpstr>Times New Roman</vt:lpstr>
      <vt:lpstr>Arial</vt:lpstr>
      <vt:lpstr>Calibri</vt:lpstr>
      <vt:lpstr>Wingdings</vt:lpstr>
      <vt:lpstr>Wingdings 2</vt:lpstr>
      <vt:lpstr>Wingdings 3</vt:lpstr>
      <vt:lpstr>Arial Unicode MS</vt:lpstr>
      <vt:lpstr>Franklin Gothic Demi</vt:lpstr>
      <vt:lpstr>Тема Office</vt:lpstr>
      <vt:lpstr>Перспектива</vt:lpstr>
      <vt:lpstr>Тема4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Мониторинг атмосферы </vt:lpstr>
      <vt:lpstr>Слайд 16</vt:lpstr>
      <vt:lpstr>Мониторинг геологических процессов</vt:lpstr>
      <vt:lpstr>Слайд 18</vt:lpstr>
      <vt:lpstr>Слайд 19</vt:lpstr>
      <vt:lpstr>Прогнозирование ЧС – отражение  вероятности  возникновения и развития ЧС на основе анализа причин её возникновения, её источника в прошлом и настоящем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Основные факторы, влияющие на последствия чрезвычайных ситуаций:</vt:lpstr>
      <vt:lpstr>Слайд 30</vt:lpstr>
      <vt:lpstr>Слайд 31</vt:lpstr>
      <vt:lpstr>Слайд 32</vt:lpstr>
    </vt:vector>
  </TitlesOfParts>
  <Company>dd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Мониторинг  и  прогнозирование  чрезвычайных ситуаций</dc:title>
  <dc:creator>ss</dc:creator>
  <cp:lastModifiedBy>Пользователь</cp:lastModifiedBy>
  <cp:revision>121</cp:revision>
  <dcterms:created xsi:type="dcterms:W3CDTF">2009-12-02T11:46:12Z</dcterms:created>
  <dcterms:modified xsi:type="dcterms:W3CDTF">2020-11-04T03:02:03Z</dcterms:modified>
</cp:coreProperties>
</file>