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87" r:id="rId3"/>
    <p:sldId id="288" r:id="rId4"/>
    <p:sldId id="289" r:id="rId5"/>
    <p:sldId id="259" r:id="rId6"/>
    <p:sldId id="261" r:id="rId7"/>
    <p:sldId id="290" r:id="rId8"/>
    <p:sldId id="291" r:id="rId9"/>
    <p:sldId id="293" r:id="rId10"/>
    <p:sldId id="292" r:id="rId11"/>
    <p:sldId id="295" r:id="rId12"/>
    <p:sldId id="294" r:id="rId13"/>
    <p:sldId id="277" r:id="rId14"/>
    <p:sldId id="29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1" Type="http://schemas.openxmlformats.org/officeDocument/2006/relationships/image" Target="../media/image30.png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55344-26CF-4AAE-A928-56E66293269C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60221-AF65-408F-9DE0-76E09C41D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E0798-6677-443A-9E9F-0E06476EE493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1AE3E-0AC8-44B9-A7E2-57A0D8DDC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2C1DE-2C77-499B-81E7-41CA832AFE62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D3C39-A81D-4237-A7C2-D5A86E3F0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81CA9-305B-451F-BB76-0A9F5C65051A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F4E91-9FEC-4921-8F74-220CA1D13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1494B-A527-4539-B4A5-BCDF1D41C34D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0E010-0646-4089-9C5F-2F5833603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5732E-72D5-4A97-83B5-903477F1EE0C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21BB-CBB8-469A-82D5-EEAA453C3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886D3-A3E3-4B9A-AF22-62A883C2C2AF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8DF7B-9F5F-4AAD-B9A6-67E0BF8E9A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EE02-9D33-4190-92CC-A8CA2CEFBE18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1F5B2-8E87-44C6-95EC-9DD70B56C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32066-4A5D-40B2-B9E1-4466247AF5F4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DBC8F-9DFA-484E-ACE7-FADF8D7B7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DD88F-B499-44D4-B16C-BEC7D71A47D5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ACDCD-CD76-4B41-8CB8-A49D63340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76C1A-30CC-4B51-AB27-B17B9DFE1C44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9D814-6F40-4F38-AF75-2BF5B82DC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486F18-6A8B-49AC-83E4-3885060C9B0E}" type="datetimeFigureOut">
              <a:rPr lang="ru-RU"/>
              <a:pPr>
                <a:defRPr/>
              </a:pPr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BBD382-2AEB-44A0-B3F3-D52A852B5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2" r:id="rId2"/>
    <p:sldLayoutId id="2147483801" r:id="rId3"/>
    <p:sldLayoutId id="2147483800" r:id="rId4"/>
    <p:sldLayoutId id="2147483799" r:id="rId5"/>
    <p:sldLayoutId id="2147483798" r:id="rId6"/>
    <p:sldLayoutId id="2147483797" r:id="rId7"/>
    <p:sldLayoutId id="2147483796" r:id="rId8"/>
    <p:sldLayoutId id="2147483795" r:id="rId9"/>
    <p:sldLayoutId id="2147483794" r:id="rId10"/>
    <p:sldLayoutId id="21474837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.bin"/><Relationship Id="rId18" Type="http://schemas.openxmlformats.org/officeDocument/2006/relationships/image" Target="../media/image37.png"/><Relationship Id="rId26" Type="http://schemas.openxmlformats.org/officeDocument/2006/relationships/image" Target="../media/image41.png"/><Relationship Id="rId21" Type="http://schemas.openxmlformats.org/officeDocument/2006/relationships/oleObject" Target="../embeddings/oleObject11.bin"/><Relationship Id="rId34" Type="http://schemas.openxmlformats.org/officeDocument/2006/relationships/image" Target="../media/image45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4.png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6.png"/><Relationship Id="rId20" Type="http://schemas.openxmlformats.org/officeDocument/2006/relationships/image" Target="../media/image38.png"/><Relationship Id="rId29" Type="http://schemas.openxmlformats.org/officeDocument/2006/relationships/oleObject" Target="../embeddings/oleObject15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png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40.png"/><Relationship Id="rId32" Type="http://schemas.openxmlformats.org/officeDocument/2006/relationships/image" Target="../media/image44.png"/><Relationship Id="rId37" Type="http://schemas.openxmlformats.org/officeDocument/2006/relationships/oleObject" Target="../embeddings/oleObject1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42.png"/><Relationship Id="rId36" Type="http://schemas.openxmlformats.org/officeDocument/2006/relationships/image" Target="../media/image46.png"/><Relationship Id="rId10" Type="http://schemas.openxmlformats.org/officeDocument/2006/relationships/image" Target="../media/image33.png"/><Relationship Id="rId19" Type="http://schemas.openxmlformats.org/officeDocument/2006/relationships/oleObject" Target="../embeddings/oleObject10.bin"/><Relationship Id="rId31" Type="http://schemas.openxmlformats.org/officeDocument/2006/relationships/oleObject" Target="../embeddings/oleObject16.bin"/><Relationship Id="rId4" Type="http://schemas.openxmlformats.org/officeDocument/2006/relationships/image" Target="../media/image30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35.png"/><Relationship Id="rId22" Type="http://schemas.openxmlformats.org/officeDocument/2006/relationships/image" Target="../media/image39.png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43.png"/><Relationship Id="rId35" Type="http://schemas.openxmlformats.org/officeDocument/2006/relationships/oleObject" Target="../embeddings/oleObject18.bin"/><Relationship Id="rId8" Type="http://schemas.openxmlformats.org/officeDocument/2006/relationships/image" Target="../media/image32.png"/><Relationship Id="rId3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54509"/>
            <a:ext cx="7772400" cy="230425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ТВОРЧЕСКИЙ </a:t>
            </a:r>
            <a:r>
              <a:rPr lang="ru-RU" sz="3600" dirty="0"/>
              <a:t>ПРОЕКТ НА ТЕМУ:</a:t>
            </a:r>
            <a:br>
              <a:rPr lang="ru-RU" sz="3600" dirty="0"/>
            </a:br>
            <a:r>
              <a:rPr lang="ru-RU" b="1" dirty="0" smtClean="0"/>
              <a:t>«Вязание крючком.</a:t>
            </a:r>
            <a:br>
              <a:rPr lang="ru-RU" b="1" dirty="0" smtClean="0"/>
            </a:br>
            <a:r>
              <a:rPr lang="ru-RU" b="1" dirty="0" smtClean="0"/>
              <a:t>Детский </a:t>
            </a:r>
            <a:r>
              <a:rPr lang="ru-RU" b="1" dirty="0"/>
              <a:t>плед»</a:t>
            </a:r>
            <a:r>
              <a:rPr lang="ru-RU" dirty="0"/>
              <a:t/>
            </a:r>
            <a:br>
              <a:rPr lang="ru-RU" dirty="0"/>
            </a:br>
            <a:r>
              <a:rPr lang="ru-RU" sz="2700" dirty="0" smtClean="0"/>
              <a:t>(технология)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62273" y="3497581"/>
            <a:ext cx="2701954" cy="2735263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Выполнила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Ученица 7 класса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Гвоздева Вика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Руководитель-консультант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учитель технологии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Голуб Анна Рафитовна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/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334543" y="188640"/>
            <a:ext cx="84296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казённое учреждение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Таскинская  основная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3968" y="624066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G:\Исследоват\img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3497581"/>
            <a:ext cx="3323048" cy="2492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" y="339489"/>
            <a:ext cx="3538123" cy="717029"/>
          </a:xfrm>
        </p:spPr>
        <p:txBody>
          <a:bodyPr/>
          <a:lstStyle/>
          <a:p>
            <a:pPr lvl="0" eaLnBrk="0" hangingPunct="0"/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приёмы</a:t>
            </a:r>
            <a:b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вязания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4017425"/>
              </p:ext>
            </p:extLst>
          </p:nvPr>
        </p:nvGraphicFramePr>
        <p:xfrm>
          <a:off x="424507" y="1835151"/>
          <a:ext cx="20193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Картинка" r:id="rId3" imgW="0" imgH="0" progId="StaticMetafile">
                  <p:embed/>
                </p:oleObj>
              </mc:Choice>
              <mc:Fallback>
                <p:oleObj name="Картинка" r:id="rId3" imgW="0" imgH="0" progId="StaticMetafile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507" y="1835151"/>
                        <a:ext cx="2019300" cy="15240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2335529"/>
              </p:ext>
            </p:extLst>
          </p:nvPr>
        </p:nvGraphicFramePr>
        <p:xfrm>
          <a:off x="152400" y="4220923"/>
          <a:ext cx="3062288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Картинка" r:id="rId5" imgW="3283109" imgH="1465116" progId="StaticMetafile">
                  <p:embed/>
                </p:oleObj>
              </mc:Choice>
              <mc:Fallback>
                <p:oleObj name="Картинка" r:id="rId5" imgW="3283109" imgH="1465116" progId="StaticMetafile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220923"/>
                        <a:ext cx="3062288" cy="223224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32142" y="76787"/>
            <a:ext cx="18473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2133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7547" y="1361618"/>
            <a:ext cx="14525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1-й способ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17142" y="3649931"/>
            <a:ext cx="20519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2-й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16" name="Rectangle 83"/>
          <p:cNvSpPr>
            <a:spLocks noChangeArrowheads="1"/>
          </p:cNvSpPr>
          <p:nvPr/>
        </p:nvSpPr>
        <p:spPr bwMode="auto">
          <a:xfrm>
            <a:off x="4528499" y="235801"/>
            <a:ext cx="383706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Символы для обозначения на схемах вязания крючком: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Объект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3527341"/>
              </p:ext>
            </p:extLst>
          </p:nvPr>
        </p:nvGraphicFramePr>
        <p:xfrm>
          <a:off x="3719041" y="1098288"/>
          <a:ext cx="417422" cy="34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Картинка" r:id="rId7" imgW="0" imgH="0" progId="StaticMetafile">
                  <p:embed/>
                </p:oleObj>
              </mc:Choice>
              <mc:Fallback>
                <p:oleObj name="Картинка" r:id="rId7" imgW="0" imgH="0" progId="StaticMetafile">
                  <p:embed/>
                  <p:pic>
                    <p:nvPicPr>
                      <p:cNvPr id="0" name="Object 30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041" y="1098288"/>
                        <a:ext cx="417422" cy="3466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1431843"/>
              </p:ext>
            </p:extLst>
          </p:nvPr>
        </p:nvGraphicFramePr>
        <p:xfrm>
          <a:off x="3719041" y="1448135"/>
          <a:ext cx="417423" cy="385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Картинка" r:id="rId9" imgW="0" imgH="0" progId="StaticMetafile">
                  <p:embed/>
                </p:oleObj>
              </mc:Choice>
              <mc:Fallback>
                <p:oleObj name="Картинка" r:id="rId9" imgW="0" imgH="0" progId="StaticMetafile">
                  <p:embed/>
                  <p:pic>
                    <p:nvPicPr>
                      <p:cNvPr id="0" name="Object 29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041" y="1448135"/>
                        <a:ext cx="417423" cy="38558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110308"/>
              </p:ext>
            </p:extLst>
          </p:nvPr>
        </p:nvGraphicFramePr>
        <p:xfrm>
          <a:off x="3730606" y="1818698"/>
          <a:ext cx="405858" cy="31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name="Картинка" r:id="rId11" imgW="0" imgH="0" progId="StaticMetafile">
                  <p:embed/>
                </p:oleObj>
              </mc:Choice>
              <mc:Fallback>
                <p:oleObj name="Картинка" r:id="rId11" imgW="0" imgH="0" progId="StaticMetafile">
                  <p:embed/>
                  <p:pic>
                    <p:nvPicPr>
                      <p:cNvPr id="0" name="Object 28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06" y="1818698"/>
                        <a:ext cx="405858" cy="3198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666840"/>
              </p:ext>
            </p:extLst>
          </p:nvPr>
        </p:nvGraphicFramePr>
        <p:xfrm>
          <a:off x="3730606" y="2126794"/>
          <a:ext cx="405857" cy="354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" name="Картинка" r:id="rId13" imgW="0" imgH="0" progId="StaticMetafile">
                  <p:embed/>
                </p:oleObj>
              </mc:Choice>
              <mc:Fallback>
                <p:oleObj name="Картинка" r:id="rId13" imgW="0" imgH="0" progId="StaticMetafile">
                  <p:embed/>
                  <p:pic>
                    <p:nvPicPr>
                      <p:cNvPr id="0" name="Object 27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06" y="2126794"/>
                        <a:ext cx="405857" cy="35493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640811"/>
              </p:ext>
            </p:extLst>
          </p:nvPr>
        </p:nvGraphicFramePr>
        <p:xfrm>
          <a:off x="3719041" y="2502685"/>
          <a:ext cx="397886" cy="340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Картинка" r:id="rId15" imgW="0" imgH="0" progId="StaticMetafile">
                  <p:embed/>
                </p:oleObj>
              </mc:Choice>
              <mc:Fallback>
                <p:oleObj name="Картинка" r:id="rId15" imgW="0" imgH="0" progId="StaticMetafile">
                  <p:embed/>
                  <p:pic>
                    <p:nvPicPr>
                      <p:cNvPr id="0" name="Object 26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041" y="2502685"/>
                        <a:ext cx="397886" cy="34078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268981"/>
              </p:ext>
            </p:extLst>
          </p:nvPr>
        </p:nvGraphicFramePr>
        <p:xfrm>
          <a:off x="3719041" y="2849193"/>
          <a:ext cx="397886" cy="356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Картинка" r:id="rId17" imgW="0" imgH="0" progId="StaticMetafile">
                  <p:embed/>
                </p:oleObj>
              </mc:Choice>
              <mc:Fallback>
                <p:oleObj name="Картинка" r:id="rId17" imgW="0" imgH="0" progId="StaticMetafile">
                  <p:embed/>
                  <p:pic>
                    <p:nvPicPr>
                      <p:cNvPr id="0" name="Object 25"/>
                      <p:cNvPicPr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041" y="2849193"/>
                        <a:ext cx="397886" cy="35601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5490423"/>
              </p:ext>
            </p:extLst>
          </p:nvPr>
        </p:nvGraphicFramePr>
        <p:xfrm>
          <a:off x="3730606" y="3195900"/>
          <a:ext cx="376166" cy="332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Картинка" r:id="rId19" imgW="0" imgH="0" progId="StaticMetafile">
                  <p:embed/>
                </p:oleObj>
              </mc:Choice>
              <mc:Fallback>
                <p:oleObj name="Картинка" r:id="rId19" imgW="0" imgH="0" progId="StaticMetafile">
                  <p:embed/>
                  <p:pic>
                    <p:nvPicPr>
                      <p:cNvPr id="0" name="Object 24"/>
                      <p:cNvPicPr>
                        <a:picLocks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06" y="3195900"/>
                        <a:ext cx="376166" cy="332929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9229261"/>
              </p:ext>
            </p:extLst>
          </p:nvPr>
        </p:nvGraphicFramePr>
        <p:xfrm>
          <a:off x="3729354" y="3543860"/>
          <a:ext cx="377418" cy="321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Картинка" r:id="rId21" imgW="0" imgH="0" progId="StaticMetafile">
                  <p:embed/>
                </p:oleObj>
              </mc:Choice>
              <mc:Fallback>
                <p:oleObj name="Картинка" r:id="rId21" imgW="0" imgH="0" progId="StaticMetafile">
                  <p:embed/>
                  <p:pic>
                    <p:nvPicPr>
                      <p:cNvPr id="0" name="Object 23"/>
                      <p:cNvPicPr>
                        <a:picLocks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9354" y="3543860"/>
                        <a:ext cx="377418" cy="32162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484129"/>
              </p:ext>
            </p:extLst>
          </p:nvPr>
        </p:nvGraphicFramePr>
        <p:xfrm>
          <a:off x="3716479" y="3843909"/>
          <a:ext cx="390293" cy="404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Картинка" r:id="rId23" imgW="0" imgH="0" progId="StaticMetafile">
                  <p:embed/>
                </p:oleObj>
              </mc:Choice>
              <mc:Fallback>
                <p:oleObj name="Картинка" r:id="rId23" imgW="0" imgH="0" progId="StaticMetafile">
                  <p:embed/>
                  <p:pic>
                    <p:nvPicPr>
                      <p:cNvPr id="0" name="Object 22"/>
                      <p:cNvPicPr>
                        <a:picLocks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6479" y="3843909"/>
                        <a:ext cx="390293" cy="40469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091752"/>
              </p:ext>
            </p:extLst>
          </p:nvPr>
        </p:nvGraphicFramePr>
        <p:xfrm>
          <a:off x="3713903" y="4243528"/>
          <a:ext cx="392869" cy="34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Картинка" r:id="rId25" imgW="0" imgH="0" progId="StaticMetafile">
                  <p:embed/>
                </p:oleObj>
              </mc:Choice>
              <mc:Fallback>
                <p:oleObj name="Картинка" r:id="rId25" imgW="0" imgH="0" progId="StaticMetafile">
                  <p:embed/>
                  <p:pic>
                    <p:nvPicPr>
                      <p:cNvPr id="0" name="Object 21"/>
                      <p:cNvPicPr>
                        <a:picLocks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3903" y="4243528"/>
                        <a:ext cx="392869" cy="3407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2558053"/>
              </p:ext>
            </p:extLst>
          </p:nvPr>
        </p:nvGraphicFramePr>
        <p:xfrm>
          <a:off x="3718036" y="4573502"/>
          <a:ext cx="388736" cy="345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Картинка" r:id="rId27" imgW="0" imgH="0" progId="StaticMetafile">
                  <p:embed/>
                </p:oleObj>
              </mc:Choice>
              <mc:Fallback>
                <p:oleObj name="Картинка" r:id="rId27" imgW="0" imgH="0" progId="StaticMetafile">
                  <p:embed/>
                  <p:pic>
                    <p:nvPicPr>
                      <p:cNvPr id="0" name="Object 20"/>
                      <p:cNvPicPr>
                        <a:picLocks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8036" y="4573502"/>
                        <a:ext cx="388736" cy="34550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508706"/>
              </p:ext>
            </p:extLst>
          </p:nvPr>
        </p:nvGraphicFramePr>
        <p:xfrm>
          <a:off x="3697423" y="4890210"/>
          <a:ext cx="409349" cy="368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Картинка" r:id="rId29" imgW="0" imgH="0" progId="StaticMetafile">
                  <p:embed/>
                </p:oleObj>
              </mc:Choice>
              <mc:Fallback>
                <p:oleObj name="Картинка" r:id="rId29" imgW="0" imgH="0" progId="StaticMetafile">
                  <p:embed/>
                  <p:pic>
                    <p:nvPicPr>
                      <p:cNvPr id="0" name="Object 19"/>
                      <p:cNvPicPr>
                        <a:picLocks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7423" y="4890210"/>
                        <a:ext cx="409349" cy="36887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10905"/>
              </p:ext>
            </p:extLst>
          </p:nvPr>
        </p:nvGraphicFramePr>
        <p:xfrm>
          <a:off x="3713028" y="5273489"/>
          <a:ext cx="409912" cy="35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Картинка" r:id="rId31" imgW="0" imgH="0" progId="StaticMetafile">
                  <p:embed/>
                </p:oleObj>
              </mc:Choice>
              <mc:Fallback>
                <p:oleObj name="Картинка" r:id="rId31" imgW="0" imgH="0" progId="StaticMetafile">
                  <p:embed/>
                  <p:pic>
                    <p:nvPicPr>
                      <p:cNvPr id="0" name="Object 18"/>
                      <p:cNvPicPr>
                        <a:picLocks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3028" y="5273489"/>
                        <a:ext cx="409912" cy="35434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792480"/>
              </p:ext>
            </p:extLst>
          </p:nvPr>
        </p:nvGraphicFramePr>
        <p:xfrm>
          <a:off x="3706432" y="5613768"/>
          <a:ext cx="400340" cy="345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Картинка" r:id="rId33" imgW="0" imgH="0" progId="StaticMetafile">
                  <p:embed/>
                </p:oleObj>
              </mc:Choice>
              <mc:Fallback>
                <p:oleObj name="Картинка" r:id="rId33" imgW="0" imgH="0" progId="StaticMetafile">
                  <p:embed/>
                  <p:pic>
                    <p:nvPicPr>
                      <p:cNvPr id="0" name="Object 17"/>
                      <p:cNvPicPr>
                        <a:picLocks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6432" y="5613768"/>
                        <a:ext cx="400340" cy="34514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4950129"/>
              </p:ext>
            </p:extLst>
          </p:nvPr>
        </p:nvGraphicFramePr>
        <p:xfrm>
          <a:off x="3706431" y="5975409"/>
          <a:ext cx="378459" cy="361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Картинка" r:id="rId35" imgW="0" imgH="0" progId="StaticMetafile">
                  <p:embed/>
                </p:oleObj>
              </mc:Choice>
              <mc:Fallback>
                <p:oleObj name="Картинка" r:id="rId35" imgW="0" imgH="0" progId="StaticMetafile">
                  <p:embed/>
                  <p:pic>
                    <p:nvPicPr>
                      <p:cNvPr id="0" name="Object 16"/>
                      <p:cNvPicPr>
                        <a:picLocks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6431" y="5975409"/>
                        <a:ext cx="378459" cy="36174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6072405"/>
              </p:ext>
            </p:extLst>
          </p:nvPr>
        </p:nvGraphicFramePr>
        <p:xfrm>
          <a:off x="3699011" y="6337151"/>
          <a:ext cx="385879" cy="357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Картинка" r:id="rId37" imgW="0" imgH="0" progId="StaticMetafile">
                  <p:embed/>
                </p:oleObj>
              </mc:Choice>
              <mc:Fallback>
                <p:oleObj name="Картинка" r:id="rId37" imgW="0" imgH="0" progId="StaticMetafile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9011" y="6337151"/>
                        <a:ext cx="385879" cy="35701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3923928" y="1418938"/>
            <a:ext cx="49685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4228907" y="1098288"/>
            <a:ext cx="46805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воздушная петля цепочки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4173301" y="1474500"/>
            <a:ext cx="46805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воздушная петля цепочки для подъема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4257621" y="1768544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полустолбик (1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тля подъема)</a:t>
            </a:r>
          </a:p>
        </p:txBody>
      </p:sp>
      <p:sp>
        <p:nvSpPr>
          <p:cNvPr id="37" name="Rectangle 35"/>
          <p:cNvSpPr>
            <a:spLocks noChangeArrowheads="1"/>
          </p:cNvSpPr>
          <p:nvPr/>
        </p:nvSpPr>
        <p:spPr bwMode="auto">
          <a:xfrm>
            <a:off x="4228907" y="2130924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короткий столбик, или столбик без накида (2 петли подъема)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4234748" y="2489835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простой столбик, или столбик с накидом (3 петли подъема)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37"/>
          <p:cNvSpPr>
            <a:spLocks noChangeArrowheads="1"/>
          </p:cNvSpPr>
          <p:nvPr/>
        </p:nvSpPr>
        <p:spPr bwMode="auto">
          <a:xfrm>
            <a:off x="4203886" y="2705388"/>
            <a:ext cx="49685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двойной столбик, или столбик с 2 накидами (4 петли подъема)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4116927" y="3160248"/>
            <a:ext cx="49685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тройной столбик, или столбик с 3 накидами (5 петель подъема)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4136191" y="3573834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столбик с 4 накидами (6 петель подъема)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40"/>
          <p:cNvSpPr>
            <a:spLocks noChangeArrowheads="1"/>
          </p:cNvSpPr>
          <p:nvPr/>
        </p:nvSpPr>
        <p:spPr bwMode="auto">
          <a:xfrm>
            <a:off x="4155802" y="4216914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вогнутый столбик с накидом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41"/>
          <p:cNvSpPr>
            <a:spLocks noChangeArrowheads="1"/>
          </p:cNvSpPr>
          <p:nvPr/>
        </p:nvSpPr>
        <p:spPr bwMode="auto">
          <a:xfrm>
            <a:off x="4124939" y="3857027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выпуклый столбик с накидом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Rectangle 42"/>
          <p:cNvSpPr>
            <a:spLocks noChangeArrowheads="1"/>
          </p:cNvSpPr>
          <p:nvPr/>
        </p:nvSpPr>
        <p:spPr bwMode="auto">
          <a:xfrm>
            <a:off x="4142794" y="4532634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рогатка из 2 столбиков с накидом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43"/>
          <p:cNvSpPr>
            <a:spLocks noChangeArrowheads="1"/>
          </p:cNvSpPr>
          <p:nvPr/>
        </p:nvSpPr>
        <p:spPr bwMode="auto">
          <a:xfrm>
            <a:off x="4084891" y="4909138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рогатка из 2 столбиков с накидом через воздушную петлю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4144642" y="5249078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чешуйка из столбиков с накидом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45"/>
          <p:cNvSpPr>
            <a:spLocks noChangeArrowheads="1"/>
          </p:cNvSpPr>
          <p:nvPr/>
        </p:nvSpPr>
        <p:spPr bwMode="auto">
          <a:xfrm>
            <a:off x="4136191" y="5600197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двойной сокращенный столбик с накидом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8" name="Rectangle 46"/>
          <p:cNvSpPr>
            <a:spLocks noChangeArrowheads="1"/>
          </p:cNvSpPr>
          <p:nvPr/>
        </p:nvSpPr>
        <p:spPr bwMode="auto">
          <a:xfrm>
            <a:off x="4106772" y="5982519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тройной сокращенный столбик с накидом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Rectangle 47"/>
          <p:cNvSpPr>
            <a:spLocks noChangeArrowheads="1"/>
          </p:cNvSpPr>
          <p:nvPr/>
        </p:nvSpPr>
        <p:spPr bwMode="auto">
          <a:xfrm>
            <a:off x="4076440" y="6307217"/>
            <a:ext cx="49685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  <a:tab pos="5397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двойной сокращенный столбик с 4 накидами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9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изделия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F:\проект Вика\фото к проекту Вики\IMG_20190419_204556.jpg"/>
          <p:cNvPicPr/>
          <p:nvPr/>
        </p:nvPicPr>
        <p:blipFill>
          <a:blip r:embed="rId2" cstate="print"/>
          <a:srcRect l="5714" t="4449" b="42158"/>
          <a:stretch>
            <a:fillRect/>
          </a:stretch>
        </p:blipFill>
        <p:spPr bwMode="auto">
          <a:xfrm>
            <a:off x="457200" y="3650094"/>
            <a:ext cx="4031352" cy="305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:\проект Вика\Вика\origina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14" y="3861048"/>
            <a:ext cx="3603425" cy="262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проект Вика\фото к проекту Вики\IMG_20180925_15213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4" r="2128" b="10944"/>
          <a:stretch/>
        </p:blipFill>
        <p:spPr bwMode="auto">
          <a:xfrm>
            <a:off x="518490" y="829495"/>
            <a:ext cx="3322712" cy="27314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F:\проект Вика\фото к проекту Вики\Screenshot_2018-10-24-17-11-16-510_com.UCMobile.intl.png"/>
          <p:cNvPicPr/>
          <p:nvPr/>
        </p:nvPicPr>
        <p:blipFill>
          <a:blip r:embed="rId5"/>
          <a:srcRect l="5649" t="38095" r="5286" b="19755"/>
          <a:stretch>
            <a:fillRect/>
          </a:stretch>
        </p:blipFill>
        <p:spPr bwMode="auto">
          <a:xfrm>
            <a:off x="5004048" y="866139"/>
            <a:ext cx="298513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109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вязания пледа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F:\проект Вика\фото к проекту Вики\IMG_20181127_08115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" b="19936"/>
          <a:stretch/>
        </p:blipFill>
        <p:spPr bwMode="auto">
          <a:xfrm>
            <a:off x="228103" y="832060"/>
            <a:ext cx="2050688" cy="25969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F:\проект Вика\фото к проекту Вики\IMG_20181127_1853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13" y="832060"/>
            <a:ext cx="2437740" cy="258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проект Вика\фото к проекту Вики\IMG_20181128_0817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375" y="838177"/>
            <a:ext cx="1773280" cy="259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проект Вика\фото к проекту Вики\IMG_20181124_0955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318" y="832059"/>
            <a:ext cx="2000482" cy="258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проект Вика\фото к проекту Вики\20140208_14574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03" y="3643544"/>
            <a:ext cx="2035088" cy="288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13" y="3643542"/>
            <a:ext cx="1990629" cy="2881825"/>
          </a:xfrm>
          <a:prstGeom prst="rect">
            <a:avLst/>
          </a:prstGeom>
          <a:noFill/>
        </p:spPr>
      </p:pic>
      <p:pic>
        <p:nvPicPr>
          <p:cNvPr id="12" name="Рисунок 11" descr="G:\проект Вика\фото к проекту Вики\IMG_20190427_09364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68565" y="4045490"/>
            <a:ext cx="2881825" cy="2077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G:\проект Вика\фото к проекту Вики\IMG_20190427_093750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891" y="3643542"/>
            <a:ext cx="2141444" cy="2881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887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419872" y="1196752"/>
            <a:ext cx="5266928" cy="1143000"/>
          </a:xfrm>
        </p:spPr>
        <p:txBody>
          <a:bodyPr/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Самооценка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200180" y="3356992"/>
            <a:ext cx="8640960" cy="321394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 стоящие передо мной  задачи я выполнила. Мне очень понравился связанный мною плед. Он яркий, красивый, прекрасно украсит любую детскую.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Плед, который мы связали – прекрасная вещь для ребенка. Вязаный плед можно использовать в качестве одеяла в прохладные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дни. Я надеюсь, что невестке понравится мой подарок.</a:t>
            </a:r>
          </a:p>
        </p:txBody>
      </p:sp>
      <p:pic>
        <p:nvPicPr>
          <p:cNvPr id="5" name="Рисунок 4" descr="F:\проект Вика\фото к проекту Вики\IMG_20190405_1012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0" y="23045"/>
            <a:ext cx="2571620" cy="3333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2591445"/>
            <a:ext cx="7644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Рисунок 7" descr="podushki vjazannye krjuchkom s uzorom babushkin kvadr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51161"/>
            <a:ext cx="2508217" cy="188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https://im0-tub-ru.yandex.net/i?id=0c77b0a92fa8a179c878449481c9533a&amp;n=33&amp;h=215&amp;w=3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824" y="3585688"/>
            <a:ext cx="23050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G:\Исследовательская работа\Вязание ковриков\p22103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7925" y="362641"/>
            <a:ext cx="2747797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4" descr="http://www.halfbag.ru/gde.php?lphy=fucugoc/registraciya-dogovor-meny-10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824" y="5161687"/>
            <a:ext cx="22764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http://linkis.com/url-image/http:/petelki.com.ua/uploads/posts/2015-04/1429717828_0.jpg"/>
          <p:cNvPicPr>
            <a:picLocks noGrp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7216664" y="4149080"/>
            <a:ext cx="1674813" cy="2368550"/>
          </a:xfrm>
        </p:spPr>
      </p:pic>
      <p:pic>
        <p:nvPicPr>
          <p:cNvPr id="11" name="Рисунок 5" descr="http://img0.liveinternet.ru/images/attach/c/0/117/948/117948156_il_570xN32625055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4208" y="315239"/>
            <a:ext cx="2303253" cy="229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8" descr="http://img-fotki.yandex.ru/get/4118/96375288.161/0_c0c2c_98fb73b0_X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92756" y="3596416"/>
            <a:ext cx="205422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6" descr="http://img1.postila.ru/storage/12288000/12258967/ff0095bc5cb7c08cec74f79879f5622c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75557" y="4974580"/>
            <a:ext cx="2052637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433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1800" b="1" i="1" dirty="0" smtClean="0"/>
              <a:t>Всем известно, что вязанье –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i="1" dirty="0" smtClean="0"/>
              <a:t>Это кропотливый труд,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i="1" dirty="0" smtClean="0"/>
              <a:t>Вот поэтому ленивых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i="1" dirty="0" smtClean="0"/>
              <a:t>В мастерицы не берут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56792"/>
            <a:ext cx="8229600" cy="49685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подарок своими руками: связать крючком плед.</a:t>
            </a: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и выполнить проект.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историю возникновения техники вязания крючком.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технологию вязания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беседы и анкетирования со взрослыми.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изделия своими руками: связать подарок.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внимание к такому виду рукоделия как вязание крючком.  </a:t>
            </a:r>
          </a:p>
          <a:p>
            <a:pPr marL="0" indent="0" algn="just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я сама умею, то могу научить других изготовлять поделки в технике вязания крючком. Создание пледа является не только приятным занятием, но и отличным способом для своего самовыражения и украшения интерьера предметами декора, которые отвечают индивидуальным предпочтениям.</a:t>
            </a:r>
          </a:p>
          <a:p>
            <a:endParaRPr lang="ru-RU" sz="19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10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dirty="0" smtClean="0"/>
              <a:t>Банк идей</a:t>
            </a:r>
            <a:endParaRPr lang="ru-RU" dirty="0"/>
          </a:p>
        </p:txBody>
      </p:sp>
      <p:pic>
        <p:nvPicPr>
          <p:cNvPr id="4" name="Объект 3" descr="G:\проект Вика\фото к проекту Вики\Screenshot_20190406-151900.png"/>
          <p:cNvPicPr>
            <a:picLocks noGrp="1"/>
          </p:cNvPicPr>
          <p:nvPr>
            <p:ph idx="1"/>
          </p:nvPr>
        </p:nvPicPr>
        <p:blipFill>
          <a:blip r:embed="rId2"/>
          <a:srcRect l="6167" t="4752" r="5779" b="25702"/>
          <a:stretch>
            <a:fillRect/>
          </a:stretch>
        </p:blipFill>
        <p:spPr bwMode="auto">
          <a:xfrm>
            <a:off x="287524" y="990020"/>
            <a:ext cx="28083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824572" y="3417967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Шапочка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G:\проект Вика\фото к проекту Вики\Screenshot_20190406-151753.png"/>
          <p:cNvPicPr/>
          <p:nvPr/>
        </p:nvPicPr>
        <p:blipFill>
          <a:blip r:embed="rId3"/>
          <a:srcRect l="2026" t="11492" r="1234" b="25403"/>
          <a:stretch>
            <a:fillRect/>
          </a:stretch>
        </p:blipFill>
        <p:spPr bwMode="auto">
          <a:xfrm>
            <a:off x="4788022" y="990020"/>
            <a:ext cx="3359785" cy="26822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5161645" y="346575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Костюм-комбинезон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G:\проект Вика\фото к проекту Вики\Screenshot_20190406-150558.png"/>
          <p:cNvPicPr/>
          <p:nvPr/>
        </p:nvPicPr>
        <p:blipFill>
          <a:blip r:embed="rId4"/>
          <a:srcRect l="10467" t="4091" r="10432" b="64773"/>
          <a:stretch>
            <a:fillRect/>
          </a:stretch>
        </p:blipFill>
        <p:spPr bwMode="auto">
          <a:xfrm>
            <a:off x="457200" y="4077071"/>
            <a:ext cx="3148965" cy="225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 descr="F:\проект Вика\фото к проекту Вики\Screenshot_2018-10-24-17-11-16-510_com.UCMobile.intl.png"/>
          <p:cNvPicPr/>
          <p:nvPr/>
        </p:nvPicPr>
        <p:blipFill>
          <a:blip r:embed="rId5"/>
          <a:srcRect l="5649" t="38095" r="5286" b="19755"/>
          <a:stretch>
            <a:fillRect/>
          </a:stretch>
        </p:blipFill>
        <p:spPr bwMode="auto">
          <a:xfrm>
            <a:off x="5162038" y="4077071"/>
            <a:ext cx="261175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24572" y="614715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Пинетки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7795" y="627734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Плед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94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</a:t>
            </a:r>
            <a:r>
              <a:rPr lang="ru-RU" dirty="0"/>
              <a:t>«Сетка».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8417812"/>
              </p:ext>
            </p:extLst>
          </p:nvPr>
        </p:nvGraphicFramePr>
        <p:xfrm>
          <a:off x="457198" y="1900269"/>
          <a:ext cx="8229601" cy="3201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9649"/>
                <a:gridCol w="1319009"/>
                <a:gridCol w="1281753"/>
                <a:gridCol w="1605628"/>
                <a:gridCol w="1605628"/>
                <a:gridCol w="917934"/>
              </a:tblGrid>
              <a:tr h="415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Варианты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297305" algn="l"/>
                        </a:tabLst>
                      </a:pPr>
                      <a:r>
                        <a:rPr lang="ru-RU" sz="1600">
                          <a:effectLst/>
                        </a:rPr>
                        <a:t>Критерии оценки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Наличие заказа и спроса на рынке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Наличие материалов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Наличие инструментов и оборудования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Достаточность знаний и умений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Другие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Вариант 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Вариант 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Вариант 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59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Вариант 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41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r>
              <a:rPr lang="ru-RU" sz="3200" b="1" smtClean="0"/>
              <a:t>Теоретические сведения</a:t>
            </a:r>
            <a:r>
              <a:rPr lang="ru-RU" sz="3200" smtClean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908050"/>
            <a:ext cx="6624637" cy="56896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Вязание крючком – это техника создания полотна или кружева из непрерывной нити при помощи крючка. </a:t>
            </a:r>
            <a:r>
              <a:rPr lang="ru-RU" dirty="0" smtClean="0"/>
              <a:t>В </a:t>
            </a:r>
            <a:r>
              <a:rPr lang="ru-RU" dirty="0"/>
              <a:t>основе этого декоративно прикладного искусства – несколько видов петель, и благодаря бесконечному количеству вариантов их сочетания достигается удивительное разнообразие текстур и узоров.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Качество вязаного изделия зависит от ниток, из которых оно выполнено. Нитки должны соответствовать назначению изделия, его фасону, стилю и т. п. Для вязания крючком применяют шерстяные, шелковые, хлопчатобумажные и синтетические нити.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 помощью крючка можно создавать модные интересные изделия, как повседневные, так и совершенно уникальные. Они могут быть абсолютно разными по фактуре, степени сложности фасона и предназначению: мягкие и эластичные, легкие и тонкие, практичные и теплые, элегантные и женственные.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6387" name="AutoShape 2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8" name="AutoShape 4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AutoShape 6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0" name="AutoShape 8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1" name="AutoShape 10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2" name="AutoShape 12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93" name="AutoShape 14" descr="http://www.tis-tender.ru/photos/novye-modnye-modeli-vyazannyh-veschey-19272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6394" name="Picture 16" descr="http://regshop2.ru/img/254042.jpg"/>
          <p:cNvPicPr>
            <a:picLocks noChangeAspect="1" noChangeArrowheads="1"/>
          </p:cNvPicPr>
          <p:nvPr/>
        </p:nvPicPr>
        <p:blipFill rotWithShape="1">
          <a:blip r:embed="rId2"/>
          <a:srcRect l="372" r="-372" b="3311"/>
          <a:stretch/>
        </p:blipFill>
        <p:spPr bwMode="auto">
          <a:xfrm>
            <a:off x="7241629" y="4534141"/>
            <a:ext cx="143405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0" descr="https://c1.staticflickr.com/7/6050/6241677020_bed6b19863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908050"/>
            <a:ext cx="17272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0" descr="https://4.bp.blogspot.com/-cUq3atQ-xYE/Vu0L9zBUCWI/AAAAAAABv9g/nBZUn5rKlzESfXBMmUH6aunJzmC8wn2lA/s640/CXN_wDYZDe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1363" y="2420888"/>
            <a:ext cx="15843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647700"/>
          </a:xfrm>
        </p:spPr>
        <p:txBody>
          <a:bodyPr/>
          <a:lstStyle/>
          <a:p>
            <a:r>
              <a:rPr lang="ru-RU" sz="3200" b="1" smtClean="0"/>
              <a:t>История и современность</a:t>
            </a:r>
            <a:r>
              <a:rPr lang="ru-RU" sz="3600" smtClean="0"/>
              <a:t/>
            </a:r>
            <a:br>
              <a:rPr lang="ru-RU" sz="3600" smtClean="0"/>
            </a:br>
            <a:endParaRPr lang="ru-RU" sz="36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2500" y="692150"/>
            <a:ext cx="5400675" cy="5976938"/>
          </a:xfrm>
        </p:spPr>
        <p:txBody>
          <a:bodyPr rtlCol="0">
            <a:normAutofit fontScale="5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текстиль и одежда были неизменной частью домашнего быта с древнейших времен, но вот вязаное полотно, которое было бы получено при помощи вязания крючком, не встречалось ни в одном из археологических или этнографических исследований до начала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века, что позволяет говорить о том, что ранее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вязание крючком как таковое вообще 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существовало.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вязание крючком получило распространение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веке. Стоит отметить, что изначально таким образом вязали только кружева, а уж потом и другие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виток популярности вязания крючком начался в ХХ веке, в годы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мировой войны, которое позволяло сократить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гардероб.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вязаные крючком изделия стали настолько популярны, что на них обратили внимание модные дизайнеры.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вязанием крючком увлекаются люди различного социального статуса, возраста и пола. Древнее ремесло, вобрав в себя опыт многих веков и народов, продолжает активно развиваться, превращаясь в увлекательное искусство. </a:t>
            </a:r>
          </a:p>
        </p:txBody>
      </p:sp>
      <p:pic>
        <p:nvPicPr>
          <p:cNvPr id="18435" name="Picture 2" descr="&amp;Icy;&amp;scy;&amp;tcy;&amp;ocy;&amp;rcy;&amp;icy;&amp;yacy; &amp;icy;&amp;rcy;&amp;lcy;&amp;acy;&amp;ncy;&amp;dcy;&amp;scy;&amp;kcy;&amp;ocy;&amp;gcy;&amp;ocy; &amp;kcy;&amp;rcy;&amp;ucy;&amp;zhcy;&amp;iecy;&amp;v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836613"/>
            <a:ext cx="3062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4.bp.blogspot.com/-PKQMLtaUiQA/TpzymNgQprI/AAAAAAAANf0/ziyOOqFyUR0/s1600/TopFascinatorPromo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9842" y="2876982"/>
            <a:ext cx="18415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6" descr="http://kapstroy-vl.ru/photos/5907caaec4f0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8" name="AutoShape 8" descr="http://kapstroy-vl.ru/photos/5907caaec4f0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79755" y="4935190"/>
            <a:ext cx="2468167" cy="190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29600" cy="277838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вязания крючком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528" y="1628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536837"/>
              </p:ext>
            </p:extLst>
          </p:nvPr>
        </p:nvGraphicFramePr>
        <p:xfrm>
          <a:off x="107504" y="814413"/>
          <a:ext cx="52101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Картинка" r:id="rId3" imgW="0" imgH="0" progId="StaticMetafile">
                  <p:embed/>
                </p:oleObj>
              </mc:Choice>
              <mc:Fallback>
                <p:oleObj name="Картинка" r:id="rId3" imgW="0" imgH="0" progId="StaticMetafile">
                  <p:embed/>
                  <p:pic>
                    <p:nvPicPr>
                      <p:cNvPr id="0" name="rectole000000000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814413"/>
                        <a:ext cx="5210175" cy="10763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 descr="Крючки для разметки петель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987" y="600396"/>
            <a:ext cx="2925445" cy="204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Универсальные ножницы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53" y="2067885"/>
            <a:ext cx="3216275" cy="2122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брезчик нитей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599" y="2220236"/>
            <a:ext cx="2971800" cy="1871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Маленькие ножницы для вышивки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99" t="8015"/>
          <a:stretch>
            <a:fillRect/>
          </a:stretch>
        </p:blipFill>
        <p:spPr bwMode="auto">
          <a:xfrm>
            <a:off x="6867007" y="2646368"/>
            <a:ext cx="1880235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Измерительная лента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053383"/>
            <a:ext cx="2842895" cy="1705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Держатель клубка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503" y="4190690"/>
            <a:ext cx="2639060" cy="2639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репежные булавки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14" y="4337375"/>
            <a:ext cx="2492375" cy="2492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74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крючков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/>
              <a:t> Хранение крючков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Администратор\Desktop\Новый рисунок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052930"/>
            <a:ext cx="2664296" cy="229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g03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856" y="1367312"/>
            <a:ext cx="5544616" cy="198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F:\проект Вика\фото к проекту Вики\Screenshot_20190406-161544.png"/>
          <p:cNvPicPr/>
          <p:nvPr/>
        </p:nvPicPr>
        <p:blipFill>
          <a:blip r:embed="rId4"/>
          <a:srcRect l="11255" t="22552" r="23496" b="27360"/>
          <a:stretch>
            <a:fillRect/>
          </a:stretch>
        </p:blipFill>
        <p:spPr bwMode="auto">
          <a:xfrm>
            <a:off x="971600" y="3716567"/>
            <a:ext cx="2520280" cy="2774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проект Вика\фото к проекту Вики\Screenshot_20190406-161725.png"/>
          <p:cNvPicPr/>
          <p:nvPr/>
        </p:nvPicPr>
        <p:blipFill>
          <a:blip r:embed="rId5"/>
          <a:srcRect l="8458" t="18794" r="8953" b="25437"/>
          <a:stretch>
            <a:fillRect/>
          </a:stretch>
        </p:blipFill>
        <p:spPr bwMode="auto">
          <a:xfrm>
            <a:off x="4560558" y="3716567"/>
            <a:ext cx="3518674" cy="277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63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Пряжа </a:t>
            </a:r>
            <a:r>
              <a:rPr lang="ru-RU" b="1" dirty="0"/>
              <a:t>для вязания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img033"/>
          <p:cNvPicPr>
            <a:picLocks noGrp="1"/>
          </p:cNvPicPr>
          <p:nvPr>
            <p:ph idx="1"/>
          </p:nvPr>
        </p:nvPicPr>
        <p:blipFill rotWithShape="1">
          <a:blip r:embed="rId2"/>
          <a:srcRect b="27874"/>
          <a:stretch/>
        </p:blipFill>
        <p:spPr bwMode="auto">
          <a:xfrm>
            <a:off x="608577" y="1013669"/>
            <a:ext cx="31623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Новый рисунок (1).png"/>
          <p:cNvPicPr/>
          <p:nvPr/>
        </p:nvPicPr>
        <p:blipFill>
          <a:blip r:embed="rId3"/>
          <a:srcRect l="25121" t="11842" r="4929" b="15789"/>
          <a:stretch>
            <a:fillRect/>
          </a:stretch>
        </p:blipFill>
        <p:spPr bwMode="auto">
          <a:xfrm>
            <a:off x="5112301" y="980729"/>
            <a:ext cx="2915285" cy="170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g03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116635"/>
            <a:ext cx="3488110" cy="153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mg03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2301" y="2957885"/>
            <a:ext cx="2915285" cy="169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g03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560" y="4887883"/>
            <a:ext cx="333375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mg02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50667" y="4887883"/>
            <a:ext cx="3638550" cy="17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568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1452</TotalTime>
  <Words>701</Words>
  <Application>Microsoft Office PowerPoint</Application>
  <PresentationFormat>Экран (4:3)</PresentationFormat>
  <Paragraphs>99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Картинка</vt:lpstr>
      <vt:lpstr>  ТВОРЧЕСКИЙ ПРОЕКТ НА ТЕМУ: «Вязание крючком. Детский плед» (технология)   </vt:lpstr>
      <vt:lpstr>Всем известно, что вязанье –  Это кропотливый труд,  Вот поэтому ленивых  В мастерицы не берут</vt:lpstr>
      <vt:lpstr>Банк идей</vt:lpstr>
      <vt:lpstr>Технология «Сетка».</vt:lpstr>
      <vt:lpstr>Теоретические сведения </vt:lpstr>
      <vt:lpstr>История и современность </vt:lpstr>
      <vt:lpstr> Инструменты для вязания крючком </vt:lpstr>
      <vt:lpstr> Виды крючков. Хранение крючков  </vt:lpstr>
      <vt:lpstr> Пряжа для вязания </vt:lpstr>
      <vt:lpstr> Основные приёмы  вязания </vt:lpstr>
      <vt:lpstr> Последовательность изготовления изделия </vt:lpstr>
      <vt:lpstr>Этапы вязания пледа</vt:lpstr>
      <vt:lpstr> Самооценка 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НА ТЕМУ: «Детский плед» (Вязание крючком)</dc:title>
  <dc:creator>СЕРГЕЙ</dc:creator>
  <cp:lastModifiedBy>Пользователь Windows</cp:lastModifiedBy>
  <cp:revision>80</cp:revision>
  <dcterms:created xsi:type="dcterms:W3CDTF">2017-05-08T10:27:13Z</dcterms:created>
  <dcterms:modified xsi:type="dcterms:W3CDTF">2019-05-12T17:59:10Z</dcterms:modified>
</cp:coreProperties>
</file>