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1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DFFF"/>
    <a:srgbClr val="33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81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03FAD-5634-469E-A45B-1ABEE9959E3A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B1B777-A119-4DB9-88F0-DEBD7367CF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884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B1B777-A119-4DB9-88F0-DEBD7367CF6D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5198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B1B777-A119-4DB9-88F0-DEBD7367CF6D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9312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B1B777-A119-4DB9-88F0-DEBD7367CF6D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3920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29.10.2020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29.10.2020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29.10.2020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29.10.2020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29.10.2020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29.10.2020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29.10.2020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29.10.2020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29.10.2020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29.10.2020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29.10.2020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653380" y="262741"/>
            <a:ext cx="8239099" cy="633251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21200" y="6619885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07483" y="513748"/>
            <a:ext cx="925979" cy="18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07483" y="1218540"/>
            <a:ext cx="925979" cy="18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07483" y="1923332"/>
            <a:ext cx="925979" cy="18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07483" y="2628124"/>
            <a:ext cx="925979" cy="18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07483" y="3332916"/>
            <a:ext cx="925979" cy="18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07483" y="4037708"/>
            <a:ext cx="925979" cy="18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07483" y="4742500"/>
            <a:ext cx="925979" cy="18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07483" y="5447292"/>
            <a:ext cx="925979" cy="18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07483" y="6152078"/>
            <a:ext cx="925979" cy="18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://img-fotki.yandex.ru/get/6709/16969765.141/0_74c93_8f7b4ea4_M.png"/>
          <p:cNvPicPr>
            <a:picLocks noChangeAspect="1" noChangeArrowheads="1"/>
          </p:cNvPicPr>
          <p:nvPr userDrawn="1"/>
        </p:nvPicPr>
        <p:blipFill>
          <a:blip r:embed="rId15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08304" y="213247"/>
            <a:ext cx="1656184" cy="15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zezete2.z.e.pic.centerblog.net/o/1c839cbc.png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740352" y="5320191"/>
            <a:ext cx="1289577" cy="127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 flipH="1">
            <a:off x="207483" y="866144"/>
            <a:ext cx="925979" cy="18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 flipH="1">
            <a:off x="207483" y="1570936"/>
            <a:ext cx="925979" cy="18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 flipH="1">
            <a:off x="207483" y="2275728"/>
            <a:ext cx="925979" cy="18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 flipH="1">
            <a:off x="207483" y="2980520"/>
            <a:ext cx="925979" cy="18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 flipH="1">
            <a:off x="207483" y="3685312"/>
            <a:ext cx="925979" cy="18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 flipH="1">
            <a:off x="207483" y="4390104"/>
            <a:ext cx="925979" cy="18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 flipH="1">
            <a:off x="207483" y="5094896"/>
            <a:ext cx="925979" cy="18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 flipH="1">
            <a:off x="207483" y="5799688"/>
            <a:ext cx="925979" cy="18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linda6035.ucoz.ru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2132856"/>
            <a:ext cx="7772400" cy="1470025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Построение основы чертежа фартука в масштабе 1:4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4437112"/>
            <a:ext cx="3776464" cy="1201688"/>
          </a:xfrm>
        </p:spPr>
        <p:txBody>
          <a:bodyPr/>
          <a:lstStyle/>
          <a:p>
            <a:r>
              <a:rPr lang="ru-RU" sz="1800" dirty="0" smtClean="0">
                <a:solidFill>
                  <a:schemeClr val="accent1"/>
                </a:solidFill>
              </a:rPr>
              <a:t>Подготовила : учитель технологии </a:t>
            </a:r>
            <a:r>
              <a:rPr lang="en-US" sz="1800" dirty="0" smtClean="0">
                <a:solidFill>
                  <a:schemeClr val="accent1"/>
                </a:solidFill>
              </a:rPr>
              <a:t> </a:t>
            </a:r>
            <a:r>
              <a:rPr lang="ru-RU" sz="1800" dirty="0" smtClean="0">
                <a:solidFill>
                  <a:schemeClr val="accent1"/>
                </a:solidFill>
              </a:rPr>
              <a:t>Голуб А.Р.</a:t>
            </a:r>
            <a:endParaRPr lang="ru-RU" sz="1800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057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 descr="Точечная сетка"/>
          <p:cNvSpPr>
            <a:spLocks noChangeArrowheads="1"/>
          </p:cNvSpPr>
          <p:nvPr/>
        </p:nvSpPr>
        <p:spPr bwMode="auto">
          <a:xfrm>
            <a:off x="1246096" y="1861109"/>
            <a:ext cx="3100334" cy="4369118"/>
          </a:xfrm>
          <a:prstGeom prst="rect">
            <a:avLst/>
          </a:prstGeom>
          <a:pattFill prst="dotGrid">
            <a:fgClr>
              <a:schemeClr val="tx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4716016" y="1197184"/>
            <a:ext cx="3712496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000000"/>
                </a:solidFill>
                <a:latin typeface="Arial Narrow" pitchFamily="34" charset="0"/>
              </a:rPr>
              <a:t>Построить прямой угол в </a:t>
            </a:r>
            <a:r>
              <a:rPr lang="ru-RU" sz="2000" b="1" dirty="0" smtClean="0">
                <a:solidFill>
                  <a:srgbClr val="000000"/>
                </a:solidFill>
                <a:latin typeface="Arial Narrow" pitchFamily="34" charset="0"/>
              </a:rPr>
              <a:t>т.</a:t>
            </a:r>
            <a:r>
              <a:rPr lang="ru-RU" sz="2000" b="1" dirty="0" smtClean="0">
                <a:latin typeface="Arial Narrow" pitchFamily="34" charset="0"/>
              </a:rPr>
              <a:t>Т</a:t>
            </a:r>
            <a:r>
              <a:rPr lang="ru-RU" sz="2000" b="1" dirty="0" smtClean="0">
                <a:solidFill>
                  <a:srgbClr val="FF0000"/>
                </a:solidFill>
                <a:latin typeface="Arial Narrow" pitchFamily="34" charset="0"/>
              </a:rPr>
              <a:t>   </a:t>
            </a:r>
          </a:p>
          <a:p>
            <a:pPr>
              <a:spcBef>
                <a:spcPct val="50000"/>
              </a:spcBef>
            </a:pPr>
            <a:r>
              <a:rPr lang="ru-RU" sz="2000" b="1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ru-RU" sz="2000" b="1" dirty="0">
                <a:latin typeface="Arial Narrow" pitchFamily="34" charset="0"/>
              </a:rPr>
              <a:t>.     </a:t>
            </a:r>
            <a:r>
              <a:rPr lang="ru-RU" sz="2000" b="1" dirty="0" smtClean="0">
                <a:latin typeface="Arial Narrow" pitchFamily="34" charset="0"/>
              </a:rPr>
              <a:t>   ТН = </a:t>
            </a:r>
            <a:r>
              <a:rPr lang="ru-RU" sz="2000" b="1" dirty="0" err="1" smtClean="0">
                <a:latin typeface="Arial Narrow" pitchFamily="34" charset="0"/>
              </a:rPr>
              <a:t>Ди</a:t>
            </a:r>
            <a:r>
              <a:rPr lang="ru-RU" sz="2000" b="1" dirty="0" smtClean="0">
                <a:latin typeface="Arial Narrow" pitchFamily="34" charset="0"/>
              </a:rPr>
              <a:t> = </a:t>
            </a:r>
          </a:p>
          <a:p>
            <a:pPr marL="457200" indent="-457200">
              <a:spcBef>
                <a:spcPct val="50000"/>
              </a:spcBef>
              <a:buAutoNum type="arabicPeriod" startAt="2"/>
            </a:pPr>
            <a:r>
              <a:rPr lang="ru-RU" sz="2000" b="1" dirty="0" smtClean="0">
                <a:latin typeface="Arial Narrow" pitchFamily="34" charset="0"/>
              </a:rPr>
              <a:t>   Т Т </a:t>
            </a:r>
            <a:r>
              <a:rPr lang="ru-RU" sz="1200" b="1" dirty="0" smtClean="0">
                <a:latin typeface="Arial Narrow" pitchFamily="34" charset="0"/>
              </a:rPr>
              <a:t>1</a:t>
            </a:r>
            <a:r>
              <a:rPr lang="ru-RU" sz="2000" b="1" dirty="0" smtClean="0">
                <a:latin typeface="Arial Narrow" pitchFamily="34" charset="0"/>
              </a:rPr>
              <a:t> =  </a:t>
            </a:r>
            <a:r>
              <a:rPr lang="ru-RU" sz="2000" b="1" dirty="0" err="1" smtClean="0">
                <a:latin typeface="Arial Narrow" pitchFamily="34" charset="0"/>
              </a:rPr>
              <a:t>Сб</a:t>
            </a:r>
            <a:r>
              <a:rPr lang="ru-RU" sz="2000" b="1" dirty="0" smtClean="0">
                <a:latin typeface="Arial Narrow" pitchFamily="34" charset="0"/>
              </a:rPr>
              <a:t> : 2 +6 =</a:t>
            </a:r>
          </a:p>
          <a:p>
            <a:pPr marL="457200" indent="-457200">
              <a:spcBef>
                <a:spcPct val="50000"/>
              </a:spcBef>
              <a:buAutoNum type="arabicPeriod" startAt="2"/>
            </a:pPr>
            <a:r>
              <a:rPr lang="ru-RU" sz="2000" b="1" dirty="0" smtClean="0">
                <a:latin typeface="Arial Narrow" pitchFamily="34" charset="0"/>
              </a:rPr>
              <a:t>   Т Т </a:t>
            </a:r>
            <a:r>
              <a:rPr lang="ru-RU" sz="1200" b="1" dirty="0" smtClean="0">
                <a:latin typeface="Arial Narrow" pitchFamily="34" charset="0"/>
              </a:rPr>
              <a:t>1   </a:t>
            </a:r>
            <a:r>
              <a:rPr lang="ru-RU" sz="2000" b="1" dirty="0" smtClean="0">
                <a:latin typeface="Arial Narrow" pitchFamily="34" charset="0"/>
              </a:rPr>
              <a:t>= Н Н</a:t>
            </a:r>
            <a:r>
              <a:rPr lang="ru-RU" sz="1200" b="1" dirty="0" smtClean="0">
                <a:latin typeface="Arial Narrow" pitchFamily="34" charset="0"/>
              </a:rPr>
              <a:t>1 ;    </a:t>
            </a:r>
            <a:r>
              <a:rPr lang="ru-RU" sz="2000" b="1" dirty="0" smtClean="0">
                <a:latin typeface="Arial Narrow" pitchFamily="34" charset="0"/>
              </a:rPr>
              <a:t>ТН = Т </a:t>
            </a:r>
            <a:r>
              <a:rPr lang="ru-RU" sz="1200" b="1" dirty="0" smtClean="0">
                <a:latin typeface="Arial Narrow" pitchFamily="34" charset="0"/>
              </a:rPr>
              <a:t>1 </a:t>
            </a:r>
            <a:r>
              <a:rPr lang="ru-RU" sz="2000" b="1" dirty="0" smtClean="0">
                <a:latin typeface="Arial Narrow" pitchFamily="34" charset="0"/>
              </a:rPr>
              <a:t>Н </a:t>
            </a:r>
            <a:r>
              <a:rPr lang="ru-RU" sz="1200" b="1" dirty="0" smtClean="0">
                <a:latin typeface="Arial Narrow" pitchFamily="34" charset="0"/>
              </a:rPr>
              <a:t>1 </a:t>
            </a:r>
          </a:p>
          <a:p>
            <a:pPr marL="457200" indent="-457200">
              <a:spcBef>
                <a:spcPct val="50000"/>
              </a:spcBef>
              <a:buAutoNum type="arabicPeriod" startAt="2"/>
            </a:pPr>
            <a:r>
              <a:rPr lang="ru-RU" sz="2000" b="1" dirty="0" smtClean="0">
                <a:latin typeface="Arial Narrow" pitchFamily="34" charset="0"/>
              </a:rPr>
              <a:t>    Т  К  = 6 см</a:t>
            </a:r>
          </a:p>
          <a:p>
            <a:pPr marL="457200" indent="-457200">
              <a:spcBef>
                <a:spcPct val="50000"/>
              </a:spcBef>
              <a:buAutoNum type="arabicPeriod" startAt="2"/>
            </a:pPr>
            <a:r>
              <a:rPr lang="ru-RU" sz="2000" b="1" dirty="0" smtClean="0">
                <a:latin typeface="Arial Narrow" pitchFamily="34" charset="0"/>
              </a:rPr>
              <a:t>   К К </a:t>
            </a:r>
            <a:r>
              <a:rPr lang="ru-RU" sz="1200" b="1" dirty="0" smtClean="0">
                <a:latin typeface="Arial Narrow" pitchFamily="34" charset="0"/>
              </a:rPr>
              <a:t>1</a:t>
            </a:r>
            <a:r>
              <a:rPr lang="ru-RU" sz="2000" b="1" dirty="0" smtClean="0">
                <a:latin typeface="Arial Narrow" pitchFamily="34" charset="0"/>
              </a:rPr>
              <a:t>  = 7см </a:t>
            </a:r>
          </a:p>
          <a:p>
            <a:pPr marL="457200" indent="-457200">
              <a:spcBef>
                <a:spcPct val="50000"/>
              </a:spcBef>
              <a:buAutoNum type="arabicPeriod" startAt="2"/>
            </a:pPr>
            <a:r>
              <a:rPr lang="ru-RU" sz="2000" b="1" dirty="0" smtClean="0">
                <a:latin typeface="Arial Narrow" pitchFamily="34" charset="0"/>
              </a:rPr>
              <a:t>  К </a:t>
            </a:r>
            <a:r>
              <a:rPr lang="ru-RU" sz="1200" b="1" dirty="0" smtClean="0">
                <a:latin typeface="Arial Narrow" pitchFamily="34" charset="0"/>
              </a:rPr>
              <a:t>1</a:t>
            </a:r>
            <a:r>
              <a:rPr lang="ru-RU" sz="2000" b="1" dirty="0" smtClean="0">
                <a:latin typeface="Arial Narrow" pitchFamily="34" charset="0"/>
              </a:rPr>
              <a:t>К </a:t>
            </a:r>
            <a:r>
              <a:rPr lang="ru-RU" sz="1200" b="1" dirty="0" smtClean="0">
                <a:latin typeface="Arial Narrow" pitchFamily="34" charset="0"/>
              </a:rPr>
              <a:t>2</a:t>
            </a:r>
            <a:r>
              <a:rPr lang="ru-RU" sz="2000" b="1" dirty="0" smtClean="0">
                <a:latin typeface="Arial Narrow" pitchFamily="34" charset="0"/>
              </a:rPr>
              <a:t>= 15 см</a:t>
            </a:r>
          </a:p>
          <a:p>
            <a:pPr marL="457200" indent="-457200">
              <a:spcBef>
                <a:spcPct val="50000"/>
              </a:spcBef>
              <a:buAutoNum type="arabicPeriod" startAt="2"/>
            </a:pPr>
            <a:r>
              <a:rPr lang="ru-RU" sz="2000" b="1" dirty="0" smtClean="0">
                <a:solidFill>
                  <a:srgbClr val="FF0000"/>
                </a:solidFill>
                <a:latin typeface="Arial Narrow" pitchFamily="34" charset="0"/>
              </a:rPr>
              <a:t>   К </a:t>
            </a:r>
            <a:r>
              <a:rPr lang="ru-RU" sz="1200" b="1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ru-RU" sz="2000" b="1" dirty="0" smtClean="0">
                <a:solidFill>
                  <a:srgbClr val="FF0000"/>
                </a:solidFill>
                <a:latin typeface="Arial Narrow" pitchFamily="34" charset="0"/>
              </a:rPr>
              <a:t>К </a:t>
            </a:r>
            <a:r>
              <a:rPr lang="ru-RU" sz="1200" b="1" dirty="0" smtClean="0">
                <a:solidFill>
                  <a:srgbClr val="FF0000"/>
                </a:solidFill>
                <a:latin typeface="Arial Narrow" pitchFamily="34" charset="0"/>
              </a:rPr>
              <a:t>3</a:t>
            </a:r>
            <a:r>
              <a:rPr lang="ru-RU" sz="2000" b="1" dirty="0" smtClean="0">
                <a:solidFill>
                  <a:srgbClr val="FF0000"/>
                </a:solidFill>
                <a:latin typeface="Arial Narrow" pitchFamily="34" charset="0"/>
              </a:rPr>
              <a:t> = 15 см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979712" y="2852936"/>
            <a:ext cx="207168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5400000">
            <a:off x="2657565" y="4245145"/>
            <a:ext cx="278608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978124" y="5638980"/>
            <a:ext cx="207168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584289" y="4245145"/>
            <a:ext cx="278608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445328" y="3573016"/>
            <a:ext cx="57150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730948" y="3571428"/>
            <a:ext cx="714380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3087344" y="3924304"/>
            <a:ext cx="725492" cy="95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4031110" y="2658171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47690" y="2671700"/>
            <a:ext cx="4972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051400" y="3366265"/>
            <a:ext cx="383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189487" y="3174494"/>
            <a:ext cx="5116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284584" y="3174494"/>
            <a:ext cx="5116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Блок-схема: узел 15"/>
          <p:cNvSpPr/>
          <p:nvPr/>
        </p:nvSpPr>
        <p:spPr>
          <a:xfrm>
            <a:off x="2605995" y="3503166"/>
            <a:ext cx="142876" cy="142876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219401" y="4291812"/>
            <a:ext cx="5116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062688" y="5440513"/>
            <a:ext cx="383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447690" y="5438925"/>
            <a:ext cx="5245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48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 descr="Точечная сетка"/>
          <p:cNvSpPr>
            <a:spLocks noChangeArrowheads="1"/>
          </p:cNvSpPr>
          <p:nvPr/>
        </p:nvSpPr>
        <p:spPr bwMode="auto">
          <a:xfrm>
            <a:off x="1428527" y="1916832"/>
            <a:ext cx="2956318" cy="4441126"/>
          </a:xfrm>
          <a:prstGeom prst="rect">
            <a:avLst/>
          </a:prstGeom>
          <a:pattFill prst="dotGrid">
            <a:fgClr>
              <a:schemeClr val="tx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5220072" y="620688"/>
            <a:ext cx="3424464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000000"/>
                </a:solidFill>
                <a:latin typeface="Arial Narrow" pitchFamily="34" charset="0"/>
              </a:rPr>
              <a:t>Построить прямой угол в </a:t>
            </a:r>
            <a:r>
              <a:rPr lang="ru-RU" sz="2000" b="1" dirty="0" smtClean="0">
                <a:solidFill>
                  <a:srgbClr val="000000"/>
                </a:solidFill>
                <a:latin typeface="Arial Narrow" pitchFamily="34" charset="0"/>
              </a:rPr>
              <a:t>т.</a:t>
            </a:r>
            <a:r>
              <a:rPr lang="ru-RU" sz="2000" b="1" dirty="0" smtClean="0">
                <a:latin typeface="Arial Narrow" pitchFamily="34" charset="0"/>
              </a:rPr>
              <a:t>Т</a:t>
            </a:r>
            <a:r>
              <a:rPr lang="ru-RU" sz="2000" b="1" dirty="0" smtClean="0">
                <a:solidFill>
                  <a:srgbClr val="FF0000"/>
                </a:solidFill>
                <a:latin typeface="Arial Narrow" pitchFamily="34" charset="0"/>
              </a:rPr>
              <a:t>   </a:t>
            </a:r>
          </a:p>
          <a:p>
            <a:pPr>
              <a:spcBef>
                <a:spcPct val="50000"/>
              </a:spcBef>
            </a:pPr>
            <a:r>
              <a:rPr lang="ru-RU" sz="2000" b="1" dirty="0" smtClean="0">
                <a:latin typeface="Arial Narrow" pitchFamily="34" charset="0"/>
              </a:rPr>
              <a:t>1</a:t>
            </a:r>
            <a:r>
              <a:rPr lang="ru-RU" sz="2000" b="1" dirty="0">
                <a:latin typeface="Arial Narrow" pitchFamily="34" charset="0"/>
              </a:rPr>
              <a:t>.     </a:t>
            </a:r>
            <a:r>
              <a:rPr lang="ru-RU" sz="2000" b="1" dirty="0" smtClean="0">
                <a:latin typeface="Arial Narrow" pitchFamily="34" charset="0"/>
              </a:rPr>
              <a:t>   ТН = </a:t>
            </a:r>
            <a:r>
              <a:rPr lang="ru-RU" sz="2000" b="1" dirty="0" err="1" smtClean="0">
                <a:latin typeface="Arial Narrow" pitchFamily="34" charset="0"/>
              </a:rPr>
              <a:t>Ди</a:t>
            </a:r>
            <a:r>
              <a:rPr lang="ru-RU" sz="2000" b="1" dirty="0" smtClean="0">
                <a:latin typeface="Arial Narrow" pitchFamily="34" charset="0"/>
              </a:rPr>
              <a:t> = </a:t>
            </a:r>
          </a:p>
          <a:p>
            <a:pPr marL="457200" indent="-457200">
              <a:spcBef>
                <a:spcPct val="50000"/>
              </a:spcBef>
              <a:buAutoNum type="arabicPeriod" startAt="2"/>
            </a:pPr>
            <a:r>
              <a:rPr lang="ru-RU" sz="2000" b="1" dirty="0" smtClean="0">
                <a:latin typeface="Arial Narrow" pitchFamily="34" charset="0"/>
              </a:rPr>
              <a:t>   Т Т </a:t>
            </a:r>
            <a:r>
              <a:rPr lang="ru-RU" sz="1200" b="1" dirty="0" smtClean="0">
                <a:latin typeface="Arial Narrow" pitchFamily="34" charset="0"/>
              </a:rPr>
              <a:t>1</a:t>
            </a:r>
            <a:r>
              <a:rPr lang="ru-RU" sz="2000" b="1" dirty="0" smtClean="0">
                <a:latin typeface="Arial Narrow" pitchFamily="34" charset="0"/>
              </a:rPr>
              <a:t> =  </a:t>
            </a:r>
            <a:r>
              <a:rPr lang="ru-RU" sz="2000" b="1" dirty="0" err="1" smtClean="0">
                <a:latin typeface="Arial Narrow" pitchFamily="34" charset="0"/>
              </a:rPr>
              <a:t>Сб</a:t>
            </a:r>
            <a:r>
              <a:rPr lang="ru-RU" sz="2000" b="1" dirty="0" smtClean="0">
                <a:latin typeface="Arial Narrow" pitchFamily="34" charset="0"/>
              </a:rPr>
              <a:t> : 2 +6 =</a:t>
            </a:r>
          </a:p>
          <a:p>
            <a:pPr marL="457200" indent="-457200">
              <a:spcBef>
                <a:spcPct val="50000"/>
              </a:spcBef>
              <a:buAutoNum type="arabicPeriod" startAt="2"/>
            </a:pPr>
            <a:r>
              <a:rPr lang="ru-RU" sz="2000" b="1" dirty="0" smtClean="0">
                <a:latin typeface="Arial Narrow" pitchFamily="34" charset="0"/>
              </a:rPr>
              <a:t>   Т Т </a:t>
            </a:r>
            <a:r>
              <a:rPr lang="ru-RU" sz="1200" b="1" dirty="0" smtClean="0">
                <a:latin typeface="Arial Narrow" pitchFamily="34" charset="0"/>
              </a:rPr>
              <a:t>1   </a:t>
            </a:r>
            <a:r>
              <a:rPr lang="ru-RU" sz="2000" b="1" dirty="0" smtClean="0">
                <a:latin typeface="Arial Narrow" pitchFamily="34" charset="0"/>
              </a:rPr>
              <a:t>= НН</a:t>
            </a:r>
            <a:r>
              <a:rPr lang="ru-RU" sz="1200" b="1" dirty="0" smtClean="0">
                <a:latin typeface="Arial Narrow" pitchFamily="34" charset="0"/>
              </a:rPr>
              <a:t>1 ;    </a:t>
            </a:r>
            <a:r>
              <a:rPr lang="ru-RU" sz="2000" b="1" dirty="0" smtClean="0">
                <a:latin typeface="Arial Narrow" pitchFamily="34" charset="0"/>
              </a:rPr>
              <a:t>ТН = Т </a:t>
            </a:r>
            <a:r>
              <a:rPr lang="ru-RU" sz="1200" b="1" dirty="0" smtClean="0">
                <a:latin typeface="Arial Narrow" pitchFamily="34" charset="0"/>
              </a:rPr>
              <a:t>1 </a:t>
            </a:r>
            <a:r>
              <a:rPr lang="ru-RU" sz="2000" b="1" dirty="0" smtClean="0">
                <a:latin typeface="Arial Narrow" pitchFamily="34" charset="0"/>
              </a:rPr>
              <a:t>Н </a:t>
            </a:r>
            <a:r>
              <a:rPr lang="ru-RU" sz="1200" b="1" dirty="0" smtClean="0">
                <a:latin typeface="Arial Narrow" pitchFamily="34" charset="0"/>
              </a:rPr>
              <a:t>1 </a:t>
            </a:r>
            <a:endParaRPr lang="ru-RU" sz="2000" b="1" dirty="0" smtClean="0">
              <a:latin typeface="Arial Narrow" pitchFamily="34" charset="0"/>
            </a:endParaRPr>
          </a:p>
          <a:p>
            <a:pPr marL="457200" indent="-457200">
              <a:spcBef>
                <a:spcPct val="50000"/>
              </a:spcBef>
              <a:buAutoNum type="arabicPeriod" startAt="2"/>
            </a:pPr>
            <a:r>
              <a:rPr lang="ru-RU" sz="2000" b="1" dirty="0" smtClean="0">
                <a:latin typeface="Arial Narrow" pitchFamily="34" charset="0"/>
              </a:rPr>
              <a:t>    Т  К  = 6 см</a:t>
            </a:r>
          </a:p>
          <a:p>
            <a:pPr marL="457200" indent="-457200">
              <a:spcBef>
                <a:spcPct val="50000"/>
              </a:spcBef>
              <a:buAutoNum type="arabicPeriod" startAt="2"/>
            </a:pPr>
            <a:r>
              <a:rPr lang="ru-RU" sz="2000" b="1" dirty="0" smtClean="0">
                <a:latin typeface="Arial Narrow" pitchFamily="34" charset="0"/>
              </a:rPr>
              <a:t>   К К </a:t>
            </a:r>
            <a:r>
              <a:rPr lang="ru-RU" sz="1200" b="1" dirty="0" smtClean="0">
                <a:latin typeface="Arial Narrow" pitchFamily="34" charset="0"/>
              </a:rPr>
              <a:t>1</a:t>
            </a:r>
            <a:r>
              <a:rPr lang="ru-RU" sz="2000" b="1" dirty="0" smtClean="0">
                <a:latin typeface="Arial Narrow" pitchFamily="34" charset="0"/>
              </a:rPr>
              <a:t>  = 7см </a:t>
            </a:r>
          </a:p>
          <a:p>
            <a:pPr marL="457200" indent="-457200">
              <a:spcBef>
                <a:spcPct val="50000"/>
              </a:spcBef>
              <a:buAutoNum type="arabicPeriod" startAt="2"/>
            </a:pPr>
            <a:r>
              <a:rPr lang="ru-RU" sz="2000" b="1" dirty="0" smtClean="0">
                <a:latin typeface="Arial Narrow" pitchFamily="34" charset="0"/>
              </a:rPr>
              <a:t>  К </a:t>
            </a:r>
            <a:r>
              <a:rPr lang="ru-RU" sz="1200" b="1" dirty="0" smtClean="0">
                <a:latin typeface="Arial Narrow" pitchFamily="34" charset="0"/>
              </a:rPr>
              <a:t>1</a:t>
            </a:r>
            <a:r>
              <a:rPr lang="ru-RU" sz="2000" b="1" dirty="0" smtClean="0">
                <a:latin typeface="Arial Narrow" pitchFamily="34" charset="0"/>
              </a:rPr>
              <a:t>К </a:t>
            </a:r>
            <a:r>
              <a:rPr lang="ru-RU" sz="1200" b="1" dirty="0" smtClean="0">
                <a:latin typeface="Arial Narrow" pitchFamily="34" charset="0"/>
              </a:rPr>
              <a:t>2</a:t>
            </a:r>
            <a:r>
              <a:rPr lang="ru-RU" sz="2000" b="1" dirty="0" smtClean="0">
                <a:latin typeface="Arial Narrow" pitchFamily="34" charset="0"/>
              </a:rPr>
              <a:t>= 15 см</a:t>
            </a:r>
          </a:p>
          <a:p>
            <a:pPr marL="457200" indent="-457200">
              <a:spcBef>
                <a:spcPct val="50000"/>
              </a:spcBef>
              <a:buAutoNum type="arabicPeriod" startAt="2"/>
            </a:pPr>
            <a:r>
              <a:rPr lang="ru-RU" sz="2000" b="1" dirty="0" smtClean="0">
                <a:latin typeface="Arial Narrow" pitchFamily="34" charset="0"/>
              </a:rPr>
              <a:t>   К </a:t>
            </a:r>
            <a:r>
              <a:rPr lang="ru-RU" sz="1200" b="1" dirty="0" smtClean="0">
                <a:latin typeface="Arial Narrow" pitchFamily="34" charset="0"/>
              </a:rPr>
              <a:t>1</a:t>
            </a:r>
            <a:r>
              <a:rPr lang="ru-RU" sz="2000" b="1" dirty="0" smtClean="0">
                <a:latin typeface="Arial Narrow" pitchFamily="34" charset="0"/>
              </a:rPr>
              <a:t>К </a:t>
            </a:r>
            <a:r>
              <a:rPr lang="ru-RU" sz="1200" b="1" dirty="0" smtClean="0">
                <a:latin typeface="Arial Narrow" pitchFamily="34" charset="0"/>
              </a:rPr>
              <a:t>3</a:t>
            </a:r>
            <a:r>
              <a:rPr lang="ru-RU" sz="2000" b="1" dirty="0" smtClean="0">
                <a:latin typeface="Arial Narrow" pitchFamily="34" charset="0"/>
              </a:rPr>
              <a:t> = 15 см</a:t>
            </a:r>
          </a:p>
          <a:p>
            <a:pPr marL="457200" indent="-457200">
              <a:spcBef>
                <a:spcPct val="50000"/>
              </a:spcBef>
              <a:buAutoNum type="arabicPeriod" startAt="2"/>
            </a:pPr>
            <a:r>
              <a:rPr lang="ru-RU" sz="2000" b="1" dirty="0" smtClean="0">
                <a:solidFill>
                  <a:srgbClr val="FF0000"/>
                </a:solidFill>
                <a:latin typeface="Arial Narrow" pitchFamily="34" charset="0"/>
              </a:rPr>
              <a:t>   К </a:t>
            </a:r>
            <a:r>
              <a:rPr lang="ru-RU" sz="1200" b="1" dirty="0" smtClean="0">
                <a:solidFill>
                  <a:srgbClr val="FF0000"/>
                </a:solidFill>
                <a:latin typeface="Arial Narrow" pitchFamily="34" charset="0"/>
              </a:rPr>
              <a:t>3</a:t>
            </a:r>
            <a:r>
              <a:rPr lang="ru-RU" sz="2000" b="1" dirty="0" smtClean="0">
                <a:solidFill>
                  <a:srgbClr val="FF0000"/>
                </a:solidFill>
                <a:latin typeface="Arial Narrow" pitchFamily="34" charset="0"/>
              </a:rPr>
              <a:t>К </a:t>
            </a:r>
            <a:r>
              <a:rPr lang="ru-RU" sz="1200" b="1" dirty="0" smtClean="0">
                <a:solidFill>
                  <a:srgbClr val="FF0000"/>
                </a:solidFill>
                <a:latin typeface="Arial Narrow" pitchFamily="34" charset="0"/>
              </a:rPr>
              <a:t>4</a:t>
            </a:r>
            <a:r>
              <a:rPr lang="ru-RU" sz="2000" b="1" dirty="0" smtClean="0">
                <a:solidFill>
                  <a:srgbClr val="FF0000"/>
                </a:solidFill>
                <a:latin typeface="Arial Narrow" pitchFamily="34" charset="0"/>
              </a:rPr>
              <a:t>= К </a:t>
            </a:r>
            <a:r>
              <a:rPr lang="ru-RU" sz="1200" b="1" dirty="0" smtClean="0">
                <a:solidFill>
                  <a:srgbClr val="FF0000"/>
                </a:solidFill>
                <a:latin typeface="Arial Narrow" pitchFamily="34" charset="0"/>
              </a:rPr>
              <a:t>2</a:t>
            </a:r>
            <a:r>
              <a:rPr lang="ru-RU" sz="2000" b="1" dirty="0" smtClean="0">
                <a:solidFill>
                  <a:srgbClr val="FF0000"/>
                </a:solidFill>
                <a:latin typeface="Arial Narrow" pitchFamily="34" charset="0"/>
              </a:rPr>
              <a:t>К </a:t>
            </a:r>
            <a:r>
              <a:rPr lang="ru-RU" sz="1200" b="1" dirty="0" smtClean="0">
                <a:solidFill>
                  <a:srgbClr val="FF0000"/>
                </a:solidFill>
                <a:latin typeface="Arial Narrow" pitchFamily="34" charset="0"/>
              </a:rPr>
              <a:t>4</a:t>
            </a:r>
            <a:r>
              <a:rPr lang="ru-RU" sz="2000" b="1" dirty="0" smtClean="0">
                <a:solidFill>
                  <a:srgbClr val="FF0000"/>
                </a:solidFill>
                <a:latin typeface="Arial Narrow" pitchFamily="34" charset="0"/>
              </a:rPr>
              <a:t>= 15см</a:t>
            </a:r>
            <a:endParaRPr lang="ru-RU" sz="20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051869" y="2852936"/>
            <a:ext cx="207168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5400000">
            <a:off x="657272" y="4263159"/>
            <a:ext cx="278608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033160" y="5679274"/>
            <a:ext cx="207168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689328" y="4287027"/>
            <a:ext cx="278608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828687" y="3645024"/>
            <a:ext cx="128588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471629" y="4349375"/>
            <a:ext cx="5116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3144200" y="3983455"/>
            <a:ext cx="725492" cy="95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2481815" y="4002503"/>
            <a:ext cx="69533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802753" y="4349375"/>
            <a:ext cx="714380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527265" y="2694725"/>
            <a:ext cx="4972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083163" y="2652881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096205" y="3514697"/>
            <a:ext cx="383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404828" y="3261563"/>
            <a:ext cx="5116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26836" y="3252544"/>
            <a:ext cx="5116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308175" y="4339679"/>
            <a:ext cx="5116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538302" y="5586399"/>
            <a:ext cx="5245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983308" y="5715016"/>
            <a:ext cx="383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217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Успехов в работе!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4" name="Picture 3" descr="E:\фото технологии\фартук\ф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5966" t="9051" r="18897" b="61549"/>
          <a:stretch>
            <a:fillRect/>
          </a:stretch>
        </p:blipFill>
        <p:spPr bwMode="auto">
          <a:xfrm>
            <a:off x="1763688" y="925250"/>
            <a:ext cx="5616623" cy="403392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11960" y="5517232"/>
            <a:ext cx="32403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Источники: Интернет - ресурсы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Сайт</a:t>
            </a:r>
            <a:r>
              <a:rPr lang="en-US" sz="1400" b="1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 </a:t>
            </a:r>
            <a:r>
              <a:rPr lang="en-US" sz="1400" b="1" u="sng" dirty="0"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ru-RU" sz="1400" b="1" u="sng" dirty="0"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en-US" sz="1400" b="1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linda</a:t>
            </a:r>
            <a:r>
              <a:rPr lang="ru-RU" sz="1400" b="1" u="sng" dirty="0">
                <a:latin typeface="Times New Roman" pitchFamily="18" charset="0"/>
                <a:cs typeface="Times New Roman" pitchFamily="18" charset="0"/>
                <a:hlinkClick r:id="rId3"/>
              </a:rPr>
              <a:t>6035.</a:t>
            </a:r>
            <a:r>
              <a:rPr lang="en-US" sz="1400" b="1" u="sng" dirty="0" err="1">
                <a:latin typeface="Times New Roman" pitchFamily="18" charset="0"/>
                <a:cs typeface="Times New Roman" pitchFamily="18" charset="0"/>
                <a:hlinkClick r:id="rId3"/>
              </a:rPr>
              <a:t>ucoz</a:t>
            </a:r>
            <a:r>
              <a:rPr lang="ru-RU" sz="1400" b="1" u="sng" dirty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400" b="1" u="sng" dirty="0" err="1"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lang="ru-RU" sz="1400" b="1" u="sng" dirty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endParaRPr lang="ru-RU" sz="14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Шаблон презентации : Фокина Л.П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670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Снятие мерок для построения чертежа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24744"/>
            <a:ext cx="7499176" cy="4137323"/>
          </a:xfrm>
        </p:spPr>
        <p:txBody>
          <a:bodyPr/>
          <a:lstStyle/>
          <a:p>
            <a:pPr>
              <a:buFontTx/>
              <a:buChar char="•"/>
              <a:tabLst>
                <a:tab pos="685800" algn="l"/>
              </a:tabLs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Все измерения выполняют на фигуре в легкой  облегающей одежде.</a:t>
            </a:r>
          </a:p>
          <a:p>
            <a:pPr>
              <a:buFontTx/>
              <a:buChar char="•"/>
              <a:tabLst>
                <a:tab pos="685800" algn="l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Измеряемый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должен стоять прямо, без напряжения, сохраняя  привычную осанку,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отпущенными руками.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Линию  талии фиксируют тесьмой или  резинкой.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Мерки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длины, высоты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записывают в полную величину; </a:t>
            </a:r>
          </a:p>
          <a:p>
            <a:pPr>
              <a:buFontTx/>
              <a:buChar char="•"/>
              <a:tabLst>
                <a:tab pos="685800" algn="l"/>
              </a:tabLs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Мерки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полу обхватов,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ширины и расстояний между центрами – в  половинном размере,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т.к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на чертеже строят только одну половину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изделия</a:t>
            </a:r>
          </a:p>
          <a:p>
            <a:pPr marL="0" indent="0">
              <a:buNone/>
              <a:tabLst>
                <a:tab pos="685800" algn="l"/>
              </a:tabLst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tabLst>
                <a:tab pos="685800" algn="l"/>
              </a:tabLst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Обозначение мерок</a:t>
            </a:r>
          </a:p>
          <a:p>
            <a:pPr marL="0" indent="0">
              <a:buNone/>
              <a:tabLst>
                <a:tab pos="685800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Размерные признаки (мерки) обозначают сокращенно следующими буквами:</a:t>
            </a:r>
          </a:p>
          <a:p>
            <a:pPr marL="0" indent="0">
              <a:buNone/>
              <a:tabLst>
                <a:tab pos="685800" algn="l"/>
              </a:tabLst>
            </a:pP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– обхват</a:t>
            </a:r>
          </a:p>
          <a:p>
            <a:pPr marL="0" indent="0">
              <a:buNone/>
              <a:tabLst>
                <a:tab pos="685800" algn="l"/>
              </a:tabLst>
            </a:pP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полуобхват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tabLst>
                <a:tab pos="685800" algn="l"/>
              </a:tabLst>
            </a:pP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Ш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– ширина</a:t>
            </a:r>
          </a:p>
          <a:p>
            <a:pPr marL="0" indent="0">
              <a:buNone/>
              <a:tabLst>
                <a:tab pos="685800" algn="l"/>
              </a:tabLst>
            </a:pP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 высота</a:t>
            </a:r>
          </a:p>
          <a:p>
            <a:pPr marL="0" indent="0">
              <a:buNone/>
              <a:tabLst>
                <a:tab pos="685800" algn="l"/>
              </a:tabLst>
            </a:pP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– длина</a:t>
            </a:r>
          </a:p>
          <a:p>
            <a:pPr marL="0" indent="0">
              <a:buNone/>
              <a:tabLst>
                <a:tab pos="685800" algn="l"/>
              </a:tabLst>
            </a:pP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  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– полу обхват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груди,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где строчная буква справа обозначает участок измерения.</a:t>
            </a:r>
          </a:p>
          <a:p>
            <a:pPr marL="0" indent="0">
              <a:buNone/>
              <a:tabLst>
                <a:tab pos="685800" algn="l"/>
              </a:tabLst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383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88640"/>
            <a:ext cx="7910788" cy="1143000"/>
          </a:xfrm>
        </p:spPr>
        <p:txBody>
          <a:bodyPr/>
          <a:lstStyle/>
          <a:p>
            <a:r>
              <a:rPr lang="ru-RU" sz="36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Снятие мерок для построения чертежа</a:t>
            </a:r>
            <a:endParaRPr lang="ru-RU" sz="3600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9494" t="3082" r="70220" b="5591"/>
          <a:stretch>
            <a:fillRect/>
          </a:stretch>
        </p:blipFill>
        <p:spPr bwMode="auto">
          <a:xfrm>
            <a:off x="1187624" y="2852936"/>
            <a:ext cx="873888" cy="30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2097025" y="3388245"/>
            <a:ext cx="714380" cy="357190"/>
          </a:xfrm>
          <a:prstGeom prst="ellipse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Сг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65230" y="3864607"/>
            <a:ext cx="571504" cy="357190"/>
          </a:xfrm>
          <a:prstGeom prst="ellipse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195166" y="4339259"/>
            <a:ext cx="571504" cy="357190"/>
          </a:xfrm>
          <a:prstGeom prst="ellipse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Сб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097025" y="4822041"/>
            <a:ext cx="642942" cy="357190"/>
          </a:xfrm>
          <a:prstGeom prst="ellipse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>
            <a:stCxn id="5" idx="2"/>
          </p:cNvCxnSpPr>
          <p:nvPr/>
        </p:nvCxnSpPr>
        <p:spPr>
          <a:xfrm flipH="1">
            <a:off x="1835696" y="3566840"/>
            <a:ext cx="261329" cy="1785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6" idx="2"/>
          </p:cNvCxnSpPr>
          <p:nvPr/>
        </p:nvCxnSpPr>
        <p:spPr>
          <a:xfrm flipH="1">
            <a:off x="1684544" y="4043202"/>
            <a:ext cx="48068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7" idx="2"/>
          </p:cNvCxnSpPr>
          <p:nvPr/>
        </p:nvCxnSpPr>
        <p:spPr>
          <a:xfrm flipH="1" flipV="1">
            <a:off x="1835696" y="4339259"/>
            <a:ext cx="359470" cy="1785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8" idx="2"/>
          </p:cNvCxnSpPr>
          <p:nvPr/>
        </p:nvCxnSpPr>
        <p:spPr>
          <a:xfrm flipH="1">
            <a:off x="1835696" y="5000636"/>
            <a:ext cx="26132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2" cstate="print"/>
          <a:srcRect l="74410" t="3082" r="5063" b="5591"/>
          <a:stretch>
            <a:fillRect/>
          </a:stretch>
        </p:blipFill>
        <p:spPr bwMode="auto">
          <a:xfrm>
            <a:off x="2977267" y="2852936"/>
            <a:ext cx="891956" cy="305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 стрелкой 24"/>
          <p:cNvCxnSpPr>
            <a:stCxn id="5" idx="6"/>
          </p:cNvCxnSpPr>
          <p:nvPr/>
        </p:nvCxnSpPr>
        <p:spPr>
          <a:xfrm>
            <a:off x="2811405" y="3566840"/>
            <a:ext cx="392443" cy="1785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6" idx="6"/>
          </p:cNvCxnSpPr>
          <p:nvPr/>
        </p:nvCxnSpPr>
        <p:spPr>
          <a:xfrm>
            <a:off x="2736734" y="4043202"/>
            <a:ext cx="46711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7" idx="6"/>
          </p:cNvCxnSpPr>
          <p:nvPr/>
        </p:nvCxnSpPr>
        <p:spPr>
          <a:xfrm flipV="1">
            <a:off x="2766670" y="4428556"/>
            <a:ext cx="437178" cy="892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8" idx="6"/>
          </p:cNvCxnSpPr>
          <p:nvPr/>
        </p:nvCxnSpPr>
        <p:spPr>
          <a:xfrm>
            <a:off x="2739967" y="5000636"/>
            <a:ext cx="46388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Таблица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30162433"/>
              </p:ext>
            </p:extLst>
          </p:nvPr>
        </p:nvGraphicFramePr>
        <p:xfrm>
          <a:off x="3779912" y="1030642"/>
          <a:ext cx="5023257" cy="417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7244"/>
                <a:gridCol w="943685"/>
                <a:gridCol w="1584176"/>
                <a:gridCol w="1368152"/>
              </a:tblGrid>
              <a:tr h="47982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Наименование мерки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Условные обозначения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Приём измерения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Назначение мерки</a:t>
                      </a:r>
                      <a:endParaRPr lang="ru-RU" sz="1400" dirty="0"/>
                    </a:p>
                  </a:txBody>
                  <a:tcPr/>
                </a:tc>
              </a:tr>
              <a:tr h="307254"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Полуобхват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талии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Измеряется вокруг туловища по самому узкому месту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Для расчёта длины пояса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307254"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Полуобхват</a:t>
                      </a:r>
                      <a:r>
                        <a:rPr lang="ru-RU" sz="1400" dirty="0" smtClean="0"/>
                        <a:t> бедер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Измеряется вокруг туловища по линии бёдер горизонтально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Для расчёта ширины фартука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30725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Длина изделия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Ди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Для расчёта ширины фартука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Для определения длины фартука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3319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499176" cy="1156990"/>
          </a:xfrm>
        </p:spPr>
        <p:txBody>
          <a:bodyPr/>
          <a:lstStyle/>
          <a:p>
            <a:r>
              <a:rPr lang="ru-RU" sz="2800" b="1" dirty="0">
                <a:solidFill>
                  <a:schemeClr val="accent1"/>
                </a:solidFill>
                <a:latin typeface="Georgia" pitchFamily="18" charset="0"/>
              </a:rPr>
              <a:t>Конструирование</a:t>
            </a:r>
            <a:r>
              <a:rPr lang="ru-RU" sz="2800" dirty="0">
                <a:latin typeface="Georgia" pitchFamily="18" charset="0"/>
              </a:rPr>
              <a:t> – это построение чертежа выкройки изделия</a:t>
            </a:r>
            <a:br>
              <a:rPr lang="ru-RU" sz="2800" dirty="0">
                <a:latin typeface="Georgia" pitchFamily="18" charset="0"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700808"/>
            <a:ext cx="7056784" cy="4425355"/>
          </a:xfrm>
        </p:spPr>
        <p:txBody>
          <a:bodyPr/>
          <a:lstStyle/>
          <a:p>
            <a:pPr marL="0" lvl="0" indent="0">
              <a:buNone/>
            </a:pP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Чертеж</a:t>
            </a:r>
            <a:r>
              <a:rPr lang="ru-RU" sz="2400" dirty="0">
                <a:solidFill>
                  <a:srgbClr val="4B008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графическое изображение какого-либо предмета на бумаге  в натуральную величину в уменьшенном или увеличенном виде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158750">
              <a:spcBef>
                <a:spcPct val="0"/>
              </a:spcBef>
              <a:buNone/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Масштаб</a:t>
            </a: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chemeClr val="accent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158750">
              <a:spcBef>
                <a:spcPct val="0"/>
              </a:spcBef>
              <a:buNone/>
            </a:pP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указывает, во сколько раз настоящие размеры предмета меньше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158750">
              <a:spcBef>
                <a:spcPct val="0"/>
              </a:spcBef>
              <a:buNone/>
            </a:pPr>
            <a:r>
              <a:rPr lang="ru-RU" sz="2400" b="1" dirty="0" smtClean="0">
                <a:ln/>
                <a:solidFill>
                  <a:schemeClr val="accent3"/>
                </a:solidFill>
              </a:rPr>
              <a:t>                        </a:t>
            </a:r>
            <a:r>
              <a:rPr lang="ru-RU" sz="2400" b="1" dirty="0" smtClean="0">
                <a:ln/>
                <a:solidFill>
                  <a:schemeClr val="accent1"/>
                </a:solidFill>
              </a:rPr>
              <a:t>Требования </a:t>
            </a:r>
            <a:r>
              <a:rPr lang="ru-RU" sz="2400" b="1" dirty="0">
                <a:ln/>
                <a:solidFill>
                  <a:schemeClr val="accent1"/>
                </a:solidFill>
              </a:rPr>
              <a:t>к </a:t>
            </a:r>
            <a:r>
              <a:rPr lang="ru-RU" sz="2400" b="1" dirty="0" smtClean="0">
                <a:ln/>
                <a:solidFill>
                  <a:schemeClr val="accent1"/>
                </a:solidFill>
              </a:rPr>
              <a:t>чертежу:</a:t>
            </a:r>
          </a:p>
          <a:p>
            <a:pPr marL="609600" indent="-609600">
              <a:buFontTx/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Чертёж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должен быть аккуратным</a:t>
            </a:r>
          </a:p>
          <a:p>
            <a:pPr marL="609600" indent="-609600">
              <a:buFontTx/>
              <a:buAutoNum type="arabicPeriod" startAt="2"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Линии и буквенные обозначения  выполняются только карандашом</a:t>
            </a:r>
          </a:p>
          <a:p>
            <a:pPr marL="609600" indent="-609600">
              <a:buFontTx/>
              <a:buAutoNum type="arabicPeriod" startAt="3"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Углы и контурные линии чертежа должны быть чёткими, ровными</a:t>
            </a:r>
          </a:p>
          <a:p>
            <a:pPr marL="0" lvl="0" indent="158750">
              <a:spcBef>
                <a:spcPct val="0"/>
              </a:spcBef>
              <a:buNone/>
            </a:pPr>
            <a:endParaRPr lang="ru-RU" sz="2400" b="1" dirty="0" smtClean="0">
              <a:ln/>
              <a:solidFill>
                <a:schemeClr val="accent3"/>
              </a:solidFill>
            </a:endParaRPr>
          </a:p>
          <a:p>
            <a:pPr marL="0" lvl="0" indent="158750">
              <a:spcBef>
                <a:spcPct val="0"/>
              </a:spcBef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591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7427168" cy="1012974"/>
          </a:xfrm>
        </p:spPr>
        <p:txBody>
          <a:bodyPr/>
          <a:lstStyle/>
          <a:p>
            <a:r>
              <a:rPr lang="ru-RU" sz="2800" b="1" dirty="0">
                <a:solidFill>
                  <a:srgbClr val="0070C0"/>
                </a:solidFill>
                <a:latin typeface="Arial Narrow" pitchFamily="34" charset="0"/>
              </a:rPr>
              <a:t>Построение основы чертежа фартука </a:t>
            </a: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в </a:t>
            </a:r>
            <a:r>
              <a:rPr lang="ru-RU" sz="2800" b="1" dirty="0">
                <a:solidFill>
                  <a:srgbClr val="0070C0"/>
                </a:solidFill>
                <a:latin typeface="Arial Narrow" pitchFamily="34" charset="0"/>
              </a:rPr>
              <a:t>М </a:t>
            </a: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1:4</a:t>
            </a:r>
            <a:b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Arial Narrow" pitchFamily="34" charset="0"/>
              </a:rPr>
              <a:t> </a:t>
            </a:r>
            <a:r>
              <a:rPr lang="ru-RU" sz="2800" b="1" dirty="0">
                <a:solidFill>
                  <a:srgbClr val="0070C0"/>
                </a:solidFill>
                <a:latin typeface="Arial Narrow" pitchFamily="34" charset="0"/>
              </a:rPr>
              <a:t>по своим меркам</a:t>
            </a:r>
            <a:br>
              <a:rPr lang="ru-RU" sz="2800" b="1" dirty="0">
                <a:solidFill>
                  <a:srgbClr val="0070C0"/>
                </a:solidFill>
                <a:latin typeface="Arial Narrow" pitchFamily="34" charset="0"/>
              </a:rPr>
            </a:br>
            <a:endParaRPr lang="ru-RU" sz="28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779912" y="4077072"/>
            <a:ext cx="207168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3" descr="Точечная сетка"/>
          <p:cNvSpPr>
            <a:spLocks noGrp="1" noChangeArrowheads="1"/>
          </p:cNvSpPr>
          <p:nvPr>
            <p:ph idx="1"/>
          </p:nvPr>
        </p:nvSpPr>
        <p:spPr bwMode="auto">
          <a:xfrm>
            <a:off x="2195736" y="2492896"/>
            <a:ext cx="3645307" cy="3994249"/>
          </a:xfrm>
          <a:prstGeom prst="rect">
            <a:avLst/>
          </a:prstGeom>
          <a:pattFill prst="dotGrid">
            <a:fgClr>
              <a:schemeClr val="tx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347864" y="3501008"/>
            <a:ext cx="207168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415541" y="3501008"/>
            <a:ext cx="14" cy="278608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5495412" y="3407125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5359171" y="3407125"/>
            <a:ext cx="142876" cy="142876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502047" y="6087035"/>
            <a:ext cx="383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Блок-схема: узел 14"/>
          <p:cNvSpPr/>
          <p:nvPr/>
        </p:nvSpPr>
        <p:spPr>
          <a:xfrm>
            <a:off x="5344103" y="6281718"/>
            <a:ext cx="142876" cy="142876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796136" y="1484785"/>
            <a:ext cx="309634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0000"/>
                </a:solidFill>
                <a:latin typeface="Arial Narrow" pitchFamily="34" charset="0"/>
              </a:rPr>
              <a:t>Построить прямой угол в </a:t>
            </a:r>
            <a:r>
              <a:rPr lang="ru-RU" b="1" dirty="0" err="1">
                <a:solidFill>
                  <a:srgbClr val="000000"/>
                </a:solidFill>
                <a:latin typeface="Arial Narrow" pitchFamily="34" charset="0"/>
              </a:rPr>
              <a:t>т.</a:t>
            </a:r>
            <a:r>
              <a:rPr lang="ru-RU" b="1" dirty="0" err="1">
                <a:latin typeface="Arial Narrow" pitchFamily="34" charset="0"/>
              </a:rPr>
              <a:t>Т</a:t>
            </a:r>
            <a:r>
              <a:rPr lang="ru-RU" b="1" dirty="0">
                <a:solidFill>
                  <a:srgbClr val="FF0000"/>
                </a:solidFill>
                <a:latin typeface="Arial Narrow" pitchFamily="34" charset="0"/>
              </a:rPr>
              <a:t>   </a:t>
            </a:r>
          </a:p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FF0000"/>
                </a:solidFill>
                <a:latin typeface="Arial Narrow" pitchFamily="34" charset="0"/>
              </a:rPr>
              <a:t>1.        ТН = </a:t>
            </a:r>
            <a:r>
              <a:rPr lang="ru-RU" b="1" dirty="0" err="1">
                <a:solidFill>
                  <a:srgbClr val="FF0000"/>
                </a:solidFill>
                <a:latin typeface="Arial Narrow" pitchFamily="34" charset="0"/>
              </a:rPr>
              <a:t>Ди</a:t>
            </a:r>
            <a:r>
              <a:rPr lang="ru-RU" b="1" dirty="0">
                <a:solidFill>
                  <a:srgbClr val="FF0000"/>
                </a:solidFill>
                <a:latin typeface="Arial Narrow" pitchFamily="34" charset="0"/>
              </a:rPr>
              <a:t> = </a:t>
            </a:r>
          </a:p>
        </p:txBody>
      </p:sp>
    </p:spTree>
    <p:extLst>
      <p:ext uri="{BB962C8B-B14F-4D97-AF65-F5344CB8AC3E}">
        <p14:creationId xmlns:p14="http://schemas.microsoft.com/office/powerpoint/2010/main" xmlns="" val="2078388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 descr="Точечная сетка"/>
          <p:cNvSpPr>
            <a:spLocks noChangeArrowheads="1"/>
          </p:cNvSpPr>
          <p:nvPr/>
        </p:nvSpPr>
        <p:spPr bwMode="auto">
          <a:xfrm>
            <a:off x="1187624" y="1420908"/>
            <a:ext cx="3786214" cy="4857784"/>
          </a:xfrm>
          <a:prstGeom prst="rect">
            <a:avLst/>
          </a:prstGeom>
          <a:pattFill prst="dotGrid">
            <a:fgClr>
              <a:schemeClr val="tx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044887" y="2420888"/>
            <a:ext cx="2071688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 rot="5400000">
            <a:off x="652640" y="3871200"/>
            <a:ext cx="278608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990962" y="5266050"/>
            <a:ext cx="2071688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2670403" y="3849006"/>
            <a:ext cx="278608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1549223" y="2222421"/>
            <a:ext cx="4972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41486" y="2278898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64239" y="5067583"/>
            <a:ext cx="383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66459" y="5075683"/>
            <a:ext cx="5245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Блок-схема: узел 14"/>
          <p:cNvSpPr/>
          <p:nvPr/>
        </p:nvSpPr>
        <p:spPr>
          <a:xfrm>
            <a:off x="1990962" y="2407515"/>
            <a:ext cx="142876" cy="142876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580112" y="1052736"/>
            <a:ext cx="3384376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0000"/>
                </a:solidFill>
                <a:latin typeface="Arial Narrow" pitchFamily="34" charset="0"/>
              </a:rPr>
              <a:t>Построить прямой угол в </a:t>
            </a:r>
            <a:r>
              <a:rPr lang="ru-RU" b="1" dirty="0" err="1">
                <a:solidFill>
                  <a:srgbClr val="000000"/>
                </a:solidFill>
                <a:latin typeface="Arial Narrow" pitchFamily="34" charset="0"/>
              </a:rPr>
              <a:t>т.</a:t>
            </a:r>
            <a:r>
              <a:rPr lang="ru-RU" b="1" dirty="0" err="1">
                <a:latin typeface="Arial Narrow" pitchFamily="34" charset="0"/>
              </a:rPr>
              <a:t>Т</a:t>
            </a:r>
            <a:r>
              <a:rPr lang="ru-RU" b="1" dirty="0">
                <a:solidFill>
                  <a:srgbClr val="FF0000"/>
                </a:solidFill>
                <a:latin typeface="Arial Narrow" pitchFamily="34" charset="0"/>
              </a:rPr>
              <a:t>   </a:t>
            </a:r>
          </a:p>
          <a:p>
            <a:pPr>
              <a:spcBef>
                <a:spcPct val="50000"/>
              </a:spcBef>
            </a:pPr>
            <a:r>
              <a:rPr lang="ru-RU" b="1" dirty="0">
                <a:latin typeface="Arial Narrow" pitchFamily="34" charset="0"/>
              </a:rPr>
              <a:t>1.        ТН = </a:t>
            </a:r>
            <a:r>
              <a:rPr lang="ru-RU" b="1" dirty="0" err="1">
                <a:latin typeface="Arial Narrow" pitchFamily="34" charset="0"/>
              </a:rPr>
              <a:t>Ди</a:t>
            </a:r>
            <a:r>
              <a:rPr lang="ru-RU" b="1" dirty="0">
                <a:latin typeface="Arial Narrow" pitchFamily="34" charset="0"/>
              </a:rPr>
              <a:t> = </a:t>
            </a:r>
          </a:p>
          <a:p>
            <a:pPr marL="457200" indent="-457200">
              <a:spcBef>
                <a:spcPct val="50000"/>
              </a:spcBef>
              <a:buAutoNum type="arabicPeriod" startAt="2"/>
            </a:pPr>
            <a:r>
              <a:rPr lang="ru-RU" b="1" dirty="0">
                <a:solidFill>
                  <a:srgbClr val="FF0000"/>
                </a:solidFill>
                <a:latin typeface="Arial Narrow" pitchFamily="34" charset="0"/>
              </a:rPr>
              <a:t>   Т </a:t>
            </a:r>
            <a:r>
              <a:rPr lang="ru-RU" b="1" dirty="0" err="1">
                <a:solidFill>
                  <a:srgbClr val="FF0000"/>
                </a:solidFill>
                <a:latin typeface="Arial Narrow" pitchFamily="34" charset="0"/>
              </a:rPr>
              <a:t>Т</a:t>
            </a:r>
            <a:r>
              <a:rPr lang="ru-RU" b="1" dirty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ru-RU" sz="1100" b="1" dirty="0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ru-RU" b="1" dirty="0">
                <a:solidFill>
                  <a:srgbClr val="FF0000"/>
                </a:solidFill>
                <a:latin typeface="Arial Narrow" pitchFamily="34" charset="0"/>
              </a:rPr>
              <a:t> =  </a:t>
            </a:r>
            <a:r>
              <a:rPr lang="ru-RU" b="1" dirty="0" err="1">
                <a:solidFill>
                  <a:srgbClr val="FF0000"/>
                </a:solidFill>
                <a:latin typeface="Arial Narrow" pitchFamily="34" charset="0"/>
              </a:rPr>
              <a:t>Сб</a:t>
            </a:r>
            <a:r>
              <a:rPr lang="ru-RU" b="1" dirty="0">
                <a:solidFill>
                  <a:srgbClr val="FF0000"/>
                </a:solidFill>
                <a:latin typeface="Arial Narrow" pitchFamily="34" charset="0"/>
              </a:rPr>
              <a:t> : 2 +6 =</a:t>
            </a:r>
          </a:p>
          <a:p>
            <a:pPr marL="457200" indent="-457200">
              <a:spcBef>
                <a:spcPct val="50000"/>
              </a:spcBef>
              <a:buAutoNum type="arabicPeriod" startAt="2"/>
            </a:pPr>
            <a:r>
              <a:rPr lang="ru-RU" b="1" dirty="0">
                <a:solidFill>
                  <a:srgbClr val="FF0000"/>
                </a:solidFill>
                <a:latin typeface="Arial Narrow" pitchFamily="34" charset="0"/>
              </a:rPr>
              <a:t>   Т </a:t>
            </a:r>
            <a:r>
              <a:rPr lang="ru-RU" b="1" dirty="0" err="1">
                <a:solidFill>
                  <a:srgbClr val="FF0000"/>
                </a:solidFill>
                <a:latin typeface="Arial Narrow" pitchFamily="34" charset="0"/>
              </a:rPr>
              <a:t>Т</a:t>
            </a:r>
            <a:r>
              <a:rPr lang="ru-RU" b="1" dirty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ru-RU" sz="1100" b="1" dirty="0">
                <a:solidFill>
                  <a:srgbClr val="FF0000"/>
                </a:solidFill>
                <a:latin typeface="Arial Narrow" pitchFamily="34" charset="0"/>
              </a:rPr>
              <a:t>1   </a:t>
            </a:r>
            <a:r>
              <a:rPr lang="ru-RU" b="1" dirty="0">
                <a:solidFill>
                  <a:srgbClr val="FF0000"/>
                </a:solidFill>
                <a:latin typeface="Arial Narrow" pitchFamily="34" charset="0"/>
              </a:rPr>
              <a:t>= Н Н</a:t>
            </a:r>
            <a:r>
              <a:rPr lang="ru-RU" sz="1100" b="1" dirty="0">
                <a:solidFill>
                  <a:srgbClr val="FF0000"/>
                </a:solidFill>
                <a:latin typeface="Arial Narrow" pitchFamily="34" charset="0"/>
              </a:rPr>
              <a:t>1 ;    </a:t>
            </a:r>
            <a:r>
              <a:rPr lang="ru-RU" b="1" dirty="0">
                <a:solidFill>
                  <a:srgbClr val="FF0000"/>
                </a:solidFill>
                <a:latin typeface="Arial Narrow" pitchFamily="34" charset="0"/>
              </a:rPr>
              <a:t>ТН = Т </a:t>
            </a:r>
            <a:r>
              <a:rPr lang="ru-RU" sz="1100" b="1" dirty="0">
                <a:solidFill>
                  <a:srgbClr val="FF0000"/>
                </a:solidFill>
                <a:latin typeface="Arial Narrow" pitchFamily="34" charset="0"/>
              </a:rPr>
              <a:t>1 </a:t>
            </a:r>
            <a:r>
              <a:rPr lang="ru-RU" b="1" dirty="0">
                <a:solidFill>
                  <a:srgbClr val="FF0000"/>
                </a:solidFill>
                <a:latin typeface="Arial Narrow" pitchFamily="34" charset="0"/>
              </a:rPr>
              <a:t>Н </a:t>
            </a:r>
            <a:r>
              <a:rPr lang="ru-RU" sz="1100" b="1" dirty="0">
                <a:solidFill>
                  <a:srgbClr val="FF0000"/>
                </a:solidFill>
                <a:latin typeface="Arial Narrow" pitchFamily="34" charset="0"/>
              </a:rPr>
              <a:t>1 </a:t>
            </a:r>
          </a:p>
        </p:txBody>
      </p:sp>
    </p:spTree>
    <p:extLst>
      <p:ext uri="{BB962C8B-B14F-4D97-AF65-F5344CB8AC3E}">
        <p14:creationId xmlns:p14="http://schemas.microsoft.com/office/powerpoint/2010/main" xmlns="" val="879869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 descr="Точечная сетка"/>
          <p:cNvSpPr>
            <a:spLocks noChangeArrowheads="1"/>
          </p:cNvSpPr>
          <p:nvPr/>
        </p:nvSpPr>
        <p:spPr bwMode="auto">
          <a:xfrm>
            <a:off x="1331639" y="2132856"/>
            <a:ext cx="3267399" cy="4392488"/>
          </a:xfrm>
          <a:prstGeom prst="rect">
            <a:avLst/>
          </a:prstGeom>
          <a:pattFill prst="dotGrid">
            <a:fgClr>
              <a:schemeClr val="tx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094399" y="3501008"/>
            <a:ext cx="207168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 rot="5400000">
            <a:off x="710434" y="4878380"/>
            <a:ext cx="278608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5400000">
            <a:off x="2769843" y="4893255"/>
            <a:ext cx="278608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057702" y="6253553"/>
            <a:ext cx="207168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3833463" y="3823273"/>
            <a:ext cx="64294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607017" y="3265596"/>
            <a:ext cx="4972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69732" y="3248694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73377" y="3953683"/>
            <a:ext cx="383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4082702" y="4074100"/>
            <a:ext cx="142876" cy="142876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215601" y="6053498"/>
            <a:ext cx="383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33199" y="6055086"/>
            <a:ext cx="5245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788024" y="908720"/>
            <a:ext cx="397562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0000"/>
                </a:solidFill>
                <a:latin typeface="Arial Narrow" pitchFamily="34" charset="0"/>
              </a:rPr>
              <a:t>Построить прямой угол в </a:t>
            </a:r>
            <a:r>
              <a:rPr lang="ru-RU" b="1" dirty="0" err="1">
                <a:solidFill>
                  <a:srgbClr val="000000"/>
                </a:solidFill>
                <a:latin typeface="Arial Narrow" pitchFamily="34" charset="0"/>
              </a:rPr>
              <a:t>т.</a:t>
            </a:r>
            <a:r>
              <a:rPr lang="ru-RU" b="1" dirty="0" err="1">
                <a:latin typeface="Arial Narrow" pitchFamily="34" charset="0"/>
              </a:rPr>
              <a:t>Т</a:t>
            </a:r>
            <a:r>
              <a:rPr lang="ru-RU" b="1" dirty="0">
                <a:solidFill>
                  <a:srgbClr val="FF0000"/>
                </a:solidFill>
                <a:latin typeface="Arial Narrow" pitchFamily="34" charset="0"/>
              </a:rPr>
              <a:t>   </a:t>
            </a:r>
          </a:p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ru-RU" b="1" dirty="0">
                <a:latin typeface="Arial Narrow" pitchFamily="34" charset="0"/>
              </a:rPr>
              <a:t>.        ТН = </a:t>
            </a:r>
            <a:r>
              <a:rPr lang="ru-RU" b="1" dirty="0" err="1">
                <a:latin typeface="Arial Narrow" pitchFamily="34" charset="0"/>
              </a:rPr>
              <a:t>Ди</a:t>
            </a:r>
            <a:r>
              <a:rPr lang="ru-RU" b="1" dirty="0">
                <a:latin typeface="Arial Narrow" pitchFamily="34" charset="0"/>
              </a:rPr>
              <a:t> = </a:t>
            </a:r>
          </a:p>
          <a:p>
            <a:pPr marL="457200" indent="-457200">
              <a:spcBef>
                <a:spcPct val="50000"/>
              </a:spcBef>
              <a:buAutoNum type="arabicPeriod" startAt="2"/>
            </a:pPr>
            <a:r>
              <a:rPr lang="ru-RU" b="1" dirty="0">
                <a:latin typeface="Arial Narrow" pitchFamily="34" charset="0"/>
              </a:rPr>
              <a:t>   Т </a:t>
            </a:r>
            <a:r>
              <a:rPr lang="ru-RU" b="1" dirty="0" err="1">
                <a:latin typeface="Arial Narrow" pitchFamily="34" charset="0"/>
              </a:rPr>
              <a:t>Т</a:t>
            </a:r>
            <a:r>
              <a:rPr lang="ru-RU" b="1" dirty="0">
                <a:latin typeface="Arial Narrow" pitchFamily="34" charset="0"/>
              </a:rPr>
              <a:t> </a:t>
            </a:r>
            <a:r>
              <a:rPr lang="ru-RU" sz="1100" b="1" dirty="0">
                <a:latin typeface="Arial Narrow" pitchFamily="34" charset="0"/>
              </a:rPr>
              <a:t>1</a:t>
            </a:r>
            <a:r>
              <a:rPr lang="ru-RU" b="1" dirty="0">
                <a:latin typeface="Arial Narrow" pitchFamily="34" charset="0"/>
              </a:rPr>
              <a:t> =  </a:t>
            </a:r>
            <a:r>
              <a:rPr lang="ru-RU" b="1" dirty="0" err="1">
                <a:latin typeface="Arial Narrow" pitchFamily="34" charset="0"/>
              </a:rPr>
              <a:t>Сб</a:t>
            </a:r>
            <a:r>
              <a:rPr lang="ru-RU" b="1" dirty="0">
                <a:latin typeface="Arial Narrow" pitchFamily="34" charset="0"/>
              </a:rPr>
              <a:t> : 2 +6 =</a:t>
            </a:r>
          </a:p>
          <a:p>
            <a:pPr marL="457200" indent="-457200">
              <a:spcBef>
                <a:spcPct val="50000"/>
              </a:spcBef>
              <a:buAutoNum type="arabicPeriod" startAt="2"/>
            </a:pPr>
            <a:r>
              <a:rPr lang="ru-RU" b="1" dirty="0">
                <a:latin typeface="Arial Narrow" pitchFamily="34" charset="0"/>
              </a:rPr>
              <a:t>   Т </a:t>
            </a:r>
            <a:r>
              <a:rPr lang="ru-RU" b="1" dirty="0" err="1">
                <a:latin typeface="Arial Narrow" pitchFamily="34" charset="0"/>
              </a:rPr>
              <a:t>Т</a:t>
            </a:r>
            <a:r>
              <a:rPr lang="ru-RU" b="1" dirty="0">
                <a:latin typeface="Arial Narrow" pitchFamily="34" charset="0"/>
              </a:rPr>
              <a:t> </a:t>
            </a:r>
            <a:r>
              <a:rPr lang="ru-RU" sz="1100" b="1" dirty="0">
                <a:latin typeface="Arial Narrow" pitchFamily="34" charset="0"/>
              </a:rPr>
              <a:t>1   </a:t>
            </a:r>
            <a:r>
              <a:rPr lang="ru-RU" b="1" dirty="0">
                <a:latin typeface="Arial Narrow" pitchFamily="34" charset="0"/>
              </a:rPr>
              <a:t>= Н Н</a:t>
            </a:r>
            <a:r>
              <a:rPr lang="ru-RU" sz="1100" b="1" dirty="0">
                <a:latin typeface="Arial Narrow" pitchFamily="34" charset="0"/>
              </a:rPr>
              <a:t>1 ;    </a:t>
            </a:r>
            <a:r>
              <a:rPr lang="ru-RU" b="1" dirty="0">
                <a:latin typeface="Arial Narrow" pitchFamily="34" charset="0"/>
              </a:rPr>
              <a:t>ТН = Т </a:t>
            </a:r>
            <a:r>
              <a:rPr lang="ru-RU" sz="1100" b="1" dirty="0">
                <a:latin typeface="Arial Narrow" pitchFamily="34" charset="0"/>
              </a:rPr>
              <a:t>1 </a:t>
            </a:r>
            <a:r>
              <a:rPr lang="ru-RU" b="1" dirty="0">
                <a:latin typeface="Arial Narrow" pitchFamily="34" charset="0"/>
              </a:rPr>
              <a:t>Н </a:t>
            </a:r>
            <a:r>
              <a:rPr lang="ru-RU" sz="1100" b="1" dirty="0">
                <a:latin typeface="Arial Narrow" pitchFamily="34" charset="0"/>
              </a:rPr>
              <a:t>1 </a:t>
            </a:r>
          </a:p>
          <a:p>
            <a:pPr marL="457200" indent="-457200">
              <a:spcBef>
                <a:spcPct val="50000"/>
              </a:spcBef>
              <a:buAutoNum type="arabicPeriod" startAt="2"/>
            </a:pPr>
            <a:r>
              <a:rPr lang="ru-RU" b="1" dirty="0">
                <a:solidFill>
                  <a:srgbClr val="FF0000"/>
                </a:solidFill>
                <a:latin typeface="Arial Narrow" pitchFamily="34" charset="0"/>
              </a:rPr>
              <a:t>    Т  К  = 6 см</a:t>
            </a:r>
          </a:p>
        </p:txBody>
      </p:sp>
    </p:spTree>
    <p:extLst>
      <p:ext uri="{BB962C8B-B14F-4D97-AF65-F5344CB8AC3E}">
        <p14:creationId xmlns:p14="http://schemas.microsoft.com/office/powerpoint/2010/main" xmlns="" val="3723782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 descr="Точечная сетка"/>
          <p:cNvSpPr>
            <a:spLocks noChangeArrowheads="1"/>
          </p:cNvSpPr>
          <p:nvPr/>
        </p:nvSpPr>
        <p:spPr bwMode="auto">
          <a:xfrm>
            <a:off x="1259632" y="1484784"/>
            <a:ext cx="3244350" cy="4441126"/>
          </a:xfrm>
          <a:prstGeom prst="rect">
            <a:avLst/>
          </a:prstGeom>
          <a:pattFill prst="dotGrid">
            <a:fgClr>
              <a:schemeClr val="tx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4932040" y="1357298"/>
            <a:ext cx="3640488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000000"/>
                </a:solidFill>
                <a:latin typeface="Arial Narrow" pitchFamily="34" charset="0"/>
              </a:rPr>
              <a:t>Построить прямой угол в </a:t>
            </a:r>
            <a:r>
              <a:rPr lang="ru-RU" sz="2000" b="1" dirty="0" smtClean="0">
                <a:solidFill>
                  <a:srgbClr val="000000"/>
                </a:solidFill>
                <a:latin typeface="Arial Narrow" pitchFamily="34" charset="0"/>
              </a:rPr>
              <a:t>т.</a:t>
            </a:r>
            <a:r>
              <a:rPr lang="ru-RU" sz="2000" b="1" dirty="0" smtClean="0">
                <a:latin typeface="Arial Narrow" pitchFamily="34" charset="0"/>
              </a:rPr>
              <a:t>Т</a:t>
            </a:r>
            <a:r>
              <a:rPr lang="ru-RU" sz="2000" b="1" dirty="0" smtClean="0">
                <a:solidFill>
                  <a:srgbClr val="FF0000"/>
                </a:solidFill>
                <a:latin typeface="Arial Narrow" pitchFamily="34" charset="0"/>
              </a:rPr>
              <a:t>   </a:t>
            </a:r>
          </a:p>
          <a:p>
            <a:pPr>
              <a:spcBef>
                <a:spcPct val="50000"/>
              </a:spcBef>
            </a:pPr>
            <a:r>
              <a:rPr lang="ru-RU" sz="2000" b="1" dirty="0" smtClean="0">
                <a:latin typeface="Arial Narrow" pitchFamily="34" charset="0"/>
              </a:rPr>
              <a:t>1</a:t>
            </a:r>
            <a:r>
              <a:rPr lang="ru-RU" sz="2000" b="1" dirty="0">
                <a:latin typeface="Arial Narrow" pitchFamily="34" charset="0"/>
              </a:rPr>
              <a:t>.     </a:t>
            </a:r>
            <a:r>
              <a:rPr lang="ru-RU" sz="2000" b="1" dirty="0" smtClean="0">
                <a:latin typeface="Arial Narrow" pitchFamily="34" charset="0"/>
              </a:rPr>
              <a:t>   ТН = </a:t>
            </a:r>
            <a:r>
              <a:rPr lang="ru-RU" sz="2000" b="1" dirty="0" err="1" smtClean="0">
                <a:latin typeface="Arial Narrow" pitchFamily="34" charset="0"/>
              </a:rPr>
              <a:t>Ди</a:t>
            </a:r>
            <a:r>
              <a:rPr lang="ru-RU" sz="2000" b="1" dirty="0" smtClean="0">
                <a:latin typeface="Arial Narrow" pitchFamily="34" charset="0"/>
              </a:rPr>
              <a:t> = </a:t>
            </a:r>
          </a:p>
          <a:p>
            <a:pPr marL="457200" indent="-457200">
              <a:spcBef>
                <a:spcPct val="50000"/>
              </a:spcBef>
              <a:buAutoNum type="arabicPeriod" startAt="2"/>
            </a:pPr>
            <a:r>
              <a:rPr lang="ru-RU" sz="2000" b="1" dirty="0" smtClean="0">
                <a:latin typeface="Arial Narrow" pitchFamily="34" charset="0"/>
              </a:rPr>
              <a:t>   Т Т </a:t>
            </a:r>
            <a:r>
              <a:rPr lang="ru-RU" sz="1200" b="1" dirty="0" smtClean="0">
                <a:latin typeface="Arial Narrow" pitchFamily="34" charset="0"/>
              </a:rPr>
              <a:t>1</a:t>
            </a:r>
            <a:r>
              <a:rPr lang="ru-RU" sz="2000" b="1" dirty="0" smtClean="0">
                <a:latin typeface="Arial Narrow" pitchFamily="34" charset="0"/>
              </a:rPr>
              <a:t> =  </a:t>
            </a:r>
            <a:r>
              <a:rPr lang="ru-RU" sz="2000" b="1" dirty="0" err="1" smtClean="0">
                <a:latin typeface="Arial Narrow" pitchFamily="34" charset="0"/>
              </a:rPr>
              <a:t>Сб</a:t>
            </a:r>
            <a:r>
              <a:rPr lang="ru-RU" sz="2000" b="1" dirty="0" smtClean="0">
                <a:latin typeface="Arial Narrow" pitchFamily="34" charset="0"/>
              </a:rPr>
              <a:t> : 2 +6 =</a:t>
            </a:r>
          </a:p>
          <a:p>
            <a:pPr marL="457200" indent="-457200">
              <a:spcBef>
                <a:spcPct val="50000"/>
              </a:spcBef>
              <a:buAutoNum type="arabicPeriod" startAt="2"/>
            </a:pPr>
            <a:r>
              <a:rPr lang="ru-RU" sz="2000" b="1" dirty="0" smtClean="0">
                <a:latin typeface="Arial Narrow" pitchFamily="34" charset="0"/>
              </a:rPr>
              <a:t>   Т Т </a:t>
            </a:r>
            <a:r>
              <a:rPr lang="ru-RU" sz="1200" b="1" dirty="0" smtClean="0">
                <a:latin typeface="Arial Narrow" pitchFamily="34" charset="0"/>
              </a:rPr>
              <a:t>1   </a:t>
            </a:r>
            <a:r>
              <a:rPr lang="ru-RU" sz="2000" b="1" dirty="0" smtClean="0">
                <a:latin typeface="Arial Narrow" pitchFamily="34" charset="0"/>
              </a:rPr>
              <a:t>= Н Н</a:t>
            </a:r>
            <a:r>
              <a:rPr lang="ru-RU" sz="1200" b="1" dirty="0" smtClean="0">
                <a:latin typeface="Arial Narrow" pitchFamily="34" charset="0"/>
              </a:rPr>
              <a:t>1 ;    </a:t>
            </a:r>
            <a:r>
              <a:rPr lang="ru-RU" sz="2000" b="1" dirty="0" smtClean="0">
                <a:latin typeface="Arial Narrow" pitchFamily="34" charset="0"/>
              </a:rPr>
              <a:t>ТН = Т </a:t>
            </a:r>
            <a:r>
              <a:rPr lang="ru-RU" sz="1200" b="1" dirty="0" smtClean="0">
                <a:latin typeface="Arial Narrow" pitchFamily="34" charset="0"/>
              </a:rPr>
              <a:t>1 </a:t>
            </a:r>
            <a:r>
              <a:rPr lang="ru-RU" sz="2000" b="1" dirty="0" smtClean="0">
                <a:latin typeface="Arial Narrow" pitchFamily="34" charset="0"/>
              </a:rPr>
              <a:t>Н </a:t>
            </a:r>
            <a:r>
              <a:rPr lang="ru-RU" sz="1200" b="1" dirty="0" smtClean="0">
                <a:latin typeface="Arial Narrow" pitchFamily="34" charset="0"/>
              </a:rPr>
              <a:t>1 </a:t>
            </a:r>
            <a:endParaRPr lang="ru-RU" sz="2000" b="1" dirty="0" smtClean="0">
              <a:latin typeface="Arial Narrow" pitchFamily="34" charset="0"/>
            </a:endParaRPr>
          </a:p>
          <a:p>
            <a:pPr marL="457200" indent="-457200">
              <a:spcBef>
                <a:spcPct val="50000"/>
              </a:spcBef>
              <a:buAutoNum type="arabicPeriod" startAt="2"/>
            </a:pPr>
            <a:r>
              <a:rPr lang="ru-RU" sz="2000" b="1" dirty="0" smtClean="0">
                <a:latin typeface="Arial Narrow" pitchFamily="34" charset="0"/>
              </a:rPr>
              <a:t>    Т  К  = 6 см</a:t>
            </a:r>
          </a:p>
          <a:p>
            <a:pPr marL="457200" indent="-457200">
              <a:spcBef>
                <a:spcPct val="50000"/>
              </a:spcBef>
              <a:buAutoNum type="arabicPeriod" startAt="2"/>
            </a:pPr>
            <a:r>
              <a:rPr lang="ru-RU" sz="2000" b="1" dirty="0" smtClean="0">
                <a:solidFill>
                  <a:srgbClr val="FF0000"/>
                </a:solidFill>
                <a:latin typeface="Arial Narrow" pitchFamily="34" charset="0"/>
              </a:rPr>
              <a:t>   К К </a:t>
            </a:r>
            <a:r>
              <a:rPr lang="ru-RU" sz="1200" b="1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ru-RU" sz="2000" b="1" dirty="0" smtClean="0">
                <a:solidFill>
                  <a:srgbClr val="FF0000"/>
                </a:solidFill>
                <a:latin typeface="Arial Narrow" pitchFamily="34" charset="0"/>
              </a:rPr>
              <a:t>  = 7см 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763688" y="2780928"/>
            <a:ext cx="207168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369853" y="4174763"/>
            <a:ext cx="278608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762100" y="5580246"/>
            <a:ext cx="207168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2439953" y="4187999"/>
            <a:ext cx="278608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192434" y="3573016"/>
            <a:ext cx="64294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255313" y="2711515"/>
            <a:ext cx="4972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23928" y="2711515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10303" y="3374549"/>
            <a:ext cx="383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797944" y="3138107"/>
            <a:ext cx="5116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узел 13"/>
          <p:cNvSpPr/>
          <p:nvPr/>
        </p:nvSpPr>
        <p:spPr>
          <a:xfrm>
            <a:off x="3053783" y="3522604"/>
            <a:ext cx="142876" cy="142876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923928" y="5400345"/>
            <a:ext cx="383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259632" y="5400345"/>
            <a:ext cx="5245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057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 descr="Точечная сетка"/>
          <p:cNvSpPr>
            <a:spLocks noChangeArrowheads="1"/>
          </p:cNvSpPr>
          <p:nvPr/>
        </p:nvSpPr>
        <p:spPr bwMode="auto">
          <a:xfrm>
            <a:off x="1475656" y="1556792"/>
            <a:ext cx="3244350" cy="4513134"/>
          </a:xfrm>
          <a:prstGeom prst="rect">
            <a:avLst/>
          </a:prstGeom>
          <a:pattFill prst="dotGrid">
            <a:fgClr>
              <a:schemeClr val="tx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5004048" y="1556793"/>
            <a:ext cx="3568480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000000"/>
                </a:solidFill>
                <a:latin typeface="Arial Narrow" pitchFamily="34" charset="0"/>
              </a:rPr>
              <a:t>Построить прямой угол в </a:t>
            </a:r>
            <a:r>
              <a:rPr lang="ru-RU" sz="2000" b="1" dirty="0" smtClean="0">
                <a:solidFill>
                  <a:srgbClr val="000000"/>
                </a:solidFill>
                <a:latin typeface="Arial Narrow" pitchFamily="34" charset="0"/>
              </a:rPr>
              <a:t>т.</a:t>
            </a:r>
            <a:r>
              <a:rPr lang="ru-RU" sz="2000" b="1" dirty="0" smtClean="0">
                <a:latin typeface="Arial Narrow" pitchFamily="34" charset="0"/>
              </a:rPr>
              <a:t>Т</a:t>
            </a:r>
            <a:r>
              <a:rPr lang="ru-RU" sz="2000" b="1" dirty="0" smtClean="0">
                <a:solidFill>
                  <a:srgbClr val="FF0000"/>
                </a:solidFill>
                <a:latin typeface="Arial Narrow" pitchFamily="34" charset="0"/>
              </a:rPr>
              <a:t>   </a:t>
            </a:r>
          </a:p>
          <a:p>
            <a:pPr>
              <a:spcBef>
                <a:spcPct val="50000"/>
              </a:spcBef>
            </a:pPr>
            <a:r>
              <a:rPr lang="ru-RU" sz="2000" b="1" dirty="0" smtClean="0">
                <a:latin typeface="Arial Narrow" pitchFamily="34" charset="0"/>
              </a:rPr>
              <a:t>1</a:t>
            </a:r>
            <a:r>
              <a:rPr lang="ru-RU" sz="2000" b="1" dirty="0">
                <a:latin typeface="Arial Narrow" pitchFamily="34" charset="0"/>
              </a:rPr>
              <a:t>.     </a:t>
            </a:r>
            <a:r>
              <a:rPr lang="ru-RU" sz="2000" b="1" dirty="0" smtClean="0">
                <a:latin typeface="Arial Narrow" pitchFamily="34" charset="0"/>
              </a:rPr>
              <a:t>   ТН = </a:t>
            </a:r>
            <a:r>
              <a:rPr lang="ru-RU" sz="2000" b="1" dirty="0" err="1" smtClean="0">
                <a:latin typeface="Arial Narrow" pitchFamily="34" charset="0"/>
              </a:rPr>
              <a:t>Ди</a:t>
            </a:r>
            <a:r>
              <a:rPr lang="ru-RU" sz="2000" b="1" dirty="0" smtClean="0">
                <a:latin typeface="Arial Narrow" pitchFamily="34" charset="0"/>
              </a:rPr>
              <a:t> = </a:t>
            </a:r>
          </a:p>
          <a:p>
            <a:pPr marL="457200" indent="-457200">
              <a:spcBef>
                <a:spcPct val="50000"/>
              </a:spcBef>
              <a:buAutoNum type="arabicPeriod" startAt="2"/>
            </a:pPr>
            <a:r>
              <a:rPr lang="ru-RU" sz="2000" b="1" dirty="0" smtClean="0">
                <a:latin typeface="Arial Narrow" pitchFamily="34" charset="0"/>
              </a:rPr>
              <a:t>   Т Т </a:t>
            </a:r>
            <a:r>
              <a:rPr lang="ru-RU" sz="1200" b="1" dirty="0" smtClean="0">
                <a:latin typeface="Arial Narrow" pitchFamily="34" charset="0"/>
              </a:rPr>
              <a:t>1</a:t>
            </a:r>
            <a:r>
              <a:rPr lang="ru-RU" sz="2000" b="1" dirty="0" smtClean="0">
                <a:latin typeface="Arial Narrow" pitchFamily="34" charset="0"/>
              </a:rPr>
              <a:t> =  </a:t>
            </a:r>
            <a:r>
              <a:rPr lang="ru-RU" sz="2000" b="1" dirty="0" err="1" smtClean="0">
                <a:latin typeface="Arial Narrow" pitchFamily="34" charset="0"/>
              </a:rPr>
              <a:t>Сб</a:t>
            </a:r>
            <a:r>
              <a:rPr lang="ru-RU" sz="2000" b="1" dirty="0" smtClean="0">
                <a:latin typeface="Arial Narrow" pitchFamily="34" charset="0"/>
              </a:rPr>
              <a:t> : 2 +6 =</a:t>
            </a:r>
          </a:p>
          <a:p>
            <a:pPr marL="457200" indent="-457200">
              <a:spcBef>
                <a:spcPct val="50000"/>
              </a:spcBef>
              <a:buAutoNum type="arabicPeriod" startAt="2"/>
            </a:pPr>
            <a:r>
              <a:rPr lang="ru-RU" sz="2000" b="1" dirty="0" smtClean="0">
                <a:latin typeface="Arial Narrow" pitchFamily="34" charset="0"/>
              </a:rPr>
              <a:t>   Т Т </a:t>
            </a:r>
            <a:r>
              <a:rPr lang="ru-RU" sz="1200" b="1" dirty="0" smtClean="0">
                <a:latin typeface="Arial Narrow" pitchFamily="34" charset="0"/>
              </a:rPr>
              <a:t>1   </a:t>
            </a:r>
            <a:r>
              <a:rPr lang="ru-RU" sz="2000" b="1" dirty="0" smtClean="0">
                <a:latin typeface="Arial Narrow" pitchFamily="34" charset="0"/>
              </a:rPr>
              <a:t>= Н Н</a:t>
            </a:r>
            <a:r>
              <a:rPr lang="ru-RU" sz="1200" b="1" dirty="0" smtClean="0">
                <a:latin typeface="Arial Narrow" pitchFamily="34" charset="0"/>
              </a:rPr>
              <a:t>1 ;    </a:t>
            </a:r>
            <a:r>
              <a:rPr lang="ru-RU" sz="2000" b="1" dirty="0" smtClean="0">
                <a:latin typeface="Arial Narrow" pitchFamily="34" charset="0"/>
              </a:rPr>
              <a:t>ТН = Т </a:t>
            </a:r>
            <a:r>
              <a:rPr lang="ru-RU" sz="1200" b="1" dirty="0" smtClean="0">
                <a:latin typeface="Arial Narrow" pitchFamily="34" charset="0"/>
              </a:rPr>
              <a:t>1 </a:t>
            </a:r>
            <a:r>
              <a:rPr lang="ru-RU" sz="2000" b="1" dirty="0" smtClean="0">
                <a:latin typeface="Arial Narrow" pitchFamily="34" charset="0"/>
              </a:rPr>
              <a:t>Н </a:t>
            </a:r>
          </a:p>
          <a:p>
            <a:pPr marL="457200" indent="-457200">
              <a:spcBef>
                <a:spcPct val="50000"/>
              </a:spcBef>
              <a:buAutoNum type="arabicPeriod" startAt="2"/>
            </a:pPr>
            <a:r>
              <a:rPr lang="ru-RU" sz="2000" b="1" dirty="0" smtClean="0">
                <a:latin typeface="Arial Narrow" pitchFamily="34" charset="0"/>
              </a:rPr>
              <a:t>    Т  К  = 6 см</a:t>
            </a:r>
          </a:p>
          <a:p>
            <a:pPr marL="457200" indent="-457200">
              <a:spcBef>
                <a:spcPct val="50000"/>
              </a:spcBef>
              <a:buAutoNum type="arabicPeriod" startAt="2"/>
            </a:pPr>
            <a:r>
              <a:rPr lang="ru-RU" sz="2000" b="1" dirty="0" smtClean="0">
                <a:latin typeface="Arial Narrow" pitchFamily="34" charset="0"/>
              </a:rPr>
              <a:t>   К К </a:t>
            </a:r>
            <a:r>
              <a:rPr lang="ru-RU" sz="1200" b="1" dirty="0" smtClean="0">
                <a:latin typeface="Arial Narrow" pitchFamily="34" charset="0"/>
              </a:rPr>
              <a:t>1</a:t>
            </a:r>
            <a:r>
              <a:rPr lang="ru-RU" sz="2000" b="1" dirty="0" smtClean="0">
                <a:latin typeface="Arial Narrow" pitchFamily="34" charset="0"/>
              </a:rPr>
              <a:t>  = 7см </a:t>
            </a:r>
          </a:p>
          <a:p>
            <a:pPr marL="457200" indent="-457200">
              <a:spcBef>
                <a:spcPct val="50000"/>
              </a:spcBef>
              <a:buAutoNum type="arabicPeriod" startAt="2"/>
            </a:pPr>
            <a:r>
              <a:rPr lang="ru-RU" sz="2000" b="1" dirty="0" smtClean="0">
                <a:solidFill>
                  <a:srgbClr val="FF0000"/>
                </a:solidFill>
                <a:latin typeface="Arial Narrow" pitchFamily="34" charset="0"/>
              </a:rPr>
              <a:t>  К </a:t>
            </a:r>
            <a:r>
              <a:rPr lang="ru-RU" sz="1200" b="1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ru-RU" sz="2000" b="1" dirty="0" smtClean="0">
                <a:solidFill>
                  <a:srgbClr val="FF0000"/>
                </a:solidFill>
                <a:latin typeface="Arial Narrow" pitchFamily="34" charset="0"/>
              </a:rPr>
              <a:t>К </a:t>
            </a:r>
            <a:r>
              <a:rPr lang="ru-RU" sz="1200" b="1" dirty="0" smtClean="0">
                <a:solidFill>
                  <a:srgbClr val="FF0000"/>
                </a:solidFill>
                <a:latin typeface="Arial Narrow" pitchFamily="34" charset="0"/>
              </a:rPr>
              <a:t>2</a:t>
            </a:r>
            <a:r>
              <a:rPr lang="ru-RU" sz="2000" b="1" dirty="0" smtClean="0">
                <a:solidFill>
                  <a:srgbClr val="FF0000"/>
                </a:solidFill>
                <a:latin typeface="Arial Narrow" pitchFamily="34" charset="0"/>
              </a:rPr>
              <a:t>= 15 см</a:t>
            </a:r>
          </a:p>
          <a:p>
            <a:pPr marL="457200" indent="-457200">
              <a:spcBef>
                <a:spcPct val="50000"/>
              </a:spcBef>
              <a:buAutoNum type="arabicPeriod" startAt="2"/>
            </a:pPr>
            <a:endParaRPr lang="ru-RU" sz="20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041236" y="2636912"/>
            <a:ext cx="207168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5400000">
            <a:off x="667904" y="4035549"/>
            <a:ext cx="278608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048090" y="5448384"/>
            <a:ext cx="207168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731128" y="4037137"/>
            <a:ext cx="278608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563203" y="2444835"/>
            <a:ext cx="4972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1960" y="2436857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84710" y="3321245"/>
            <a:ext cx="383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3538750" y="3484422"/>
            <a:ext cx="57150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3180766" y="3842406"/>
            <a:ext cx="725492" cy="95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Блок-схема: узел 12"/>
          <p:cNvSpPr/>
          <p:nvPr/>
        </p:nvSpPr>
        <p:spPr>
          <a:xfrm>
            <a:off x="3476836" y="4209914"/>
            <a:ext cx="142876" cy="142876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983416" y="3285161"/>
            <a:ext cx="5116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953181" y="4152735"/>
            <a:ext cx="5116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174733" y="5391509"/>
            <a:ext cx="383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523587" y="5430972"/>
            <a:ext cx="5245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5329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00B0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671</Words>
  <Application>Microsoft Office PowerPoint</Application>
  <PresentationFormat>Экран (4:3)</PresentationFormat>
  <Paragraphs>136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1_Тема Office</vt:lpstr>
      <vt:lpstr>Построение основы чертежа фартука в масштабе 1:4</vt:lpstr>
      <vt:lpstr>Снятие мерок для построения чертежа</vt:lpstr>
      <vt:lpstr>Снятие мерок для построения чертежа</vt:lpstr>
      <vt:lpstr>Конструирование – это построение чертежа выкройки изделия </vt:lpstr>
      <vt:lpstr>Построение основы чертежа фартука в М 1:4  по своим меркам </vt:lpstr>
      <vt:lpstr>Слайд 6</vt:lpstr>
      <vt:lpstr>Слайд 7</vt:lpstr>
      <vt:lpstr>Слайд 8</vt:lpstr>
      <vt:lpstr>Слайд 9</vt:lpstr>
      <vt:lpstr>Слайд 10</vt:lpstr>
      <vt:lpstr>Слайд 11</vt:lpstr>
      <vt:lpstr>Успехов в работе!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XTreme.ws</cp:lastModifiedBy>
  <cp:revision>28</cp:revision>
  <dcterms:created xsi:type="dcterms:W3CDTF">2014-07-06T18:18:01Z</dcterms:created>
  <dcterms:modified xsi:type="dcterms:W3CDTF">2020-10-29T12:02:28Z</dcterms:modified>
</cp:coreProperties>
</file>