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79" r:id="rId3"/>
    <p:sldId id="257" r:id="rId4"/>
    <p:sldId id="276" r:id="rId5"/>
    <p:sldId id="258" r:id="rId6"/>
    <p:sldId id="259" r:id="rId7"/>
    <p:sldId id="268" r:id="rId8"/>
    <p:sldId id="260" r:id="rId9"/>
    <p:sldId id="262" r:id="rId10"/>
    <p:sldId id="277" r:id="rId11"/>
    <p:sldId id="278" r:id="rId12"/>
    <p:sldId id="270" r:id="rId13"/>
    <p:sldId id="271" r:id="rId14"/>
    <p:sldId id="272" r:id="rId15"/>
    <p:sldId id="261" r:id="rId16"/>
    <p:sldId id="273" r:id="rId17"/>
    <p:sldId id="274" r:id="rId18"/>
    <p:sldId id="263" r:id="rId19"/>
    <p:sldId id="265" r:id="rId20"/>
    <p:sldId id="280" r:id="rId21"/>
    <p:sldId id="264" r:id="rId22"/>
    <p:sldId id="266" r:id="rId23"/>
    <p:sldId id="269" r:id="rId24"/>
    <p:sldId id="275" r:id="rId25"/>
    <p:sldId id="267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02BB625A-888B-4ED0-9D3C-9CC49B9B937B}" type="datetimeFigureOut">
              <a:rPr lang="ru-RU" smtClean="0"/>
              <a:pPr/>
              <a:t>29.10.2020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2C13770-F737-4B83-8F03-AC35119E6E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BB625A-888B-4ED0-9D3C-9CC49B9B937B}" type="datetimeFigureOut">
              <a:rPr lang="ru-RU" smtClean="0"/>
              <a:pPr/>
              <a:t>29.10.2020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C13770-F737-4B83-8F03-AC35119E6E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02BB625A-888B-4ED0-9D3C-9CC49B9B937B}" type="datetimeFigureOut">
              <a:rPr lang="ru-RU" smtClean="0"/>
              <a:pPr/>
              <a:t>29.10.2020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2C13770-F737-4B83-8F03-AC35119E6E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BB625A-888B-4ED0-9D3C-9CC49B9B937B}" type="datetimeFigureOut">
              <a:rPr lang="ru-RU" smtClean="0"/>
              <a:pPr/>
              <a:t>29.10.2020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C13770-F737-4B83-8F03-AC35119E6E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2BB625A-888B-4ED0-9D3C-9CC49B9B937B}" type="datetimeFigureOut">
              <a:rPr lang="ru-RU" smtClean="0"/>
              <a:pPr/>
              <a:t>29.10.2020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52C13770-F737-4B83-8F03-AC35119E6E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BB625A-888B-4ED0-9D3C-9CC49B9B937B}" type="datetimeFigureOut">
              <a:rPr lang="ru-RU" smtClean="0"/>
              <a:pPr/>
              <a:t>29.10.2020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C13770-F737-4B83-8F03-AC35119E6E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BB625A-888B-4ED0-9D3C-9CC49B9B937B}" type="datetimeFigureOut">
              <a:rPr lang="ru-RU" smtClean="0"/>
              <a:pPr/>
              <a:t>29.10.2020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C13770-F737-4B83-8F03-AC35119E6E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BB625A-888B-4ED0-9D3C-9CC49B9B937B}" type="datetimeFigureOut">
              <a:rPr lang="ru-RU" smtClean="0"/>
              <a:pPr/>
              <a:t>29.10.2020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C13770-F737-4B83-8F03-AC35119E6E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2BB625A-888B-4ED0-9D3C-9CC49B9B937B}" type="datetimeFigureOut">
              <a:rPr lang="ru-RU" smtClean="0"/>
              <a:pPr/>
              <a:t>29.10.2020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C13770-F737-4B83-8F03-AC35119E6E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BB625A-888B-4ED0-9D3C-9CC49B9B937B}" type="datetimeFigureOut">
              <a:rPr lang="ru-RU" smtClean="0"/>
              <a:pPr/>
              <a:t>29.10.2020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C13770-F737-4B83-8F03-AC35119E6E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BB625A-888B-4ED0-9D3C-9CC49B9B937B}" type="datetimeFigureOut">
              <a:rPr lang="ru-RU" smtClean="0"/>
              <a:pPr/>
              <a:t>29.10.2020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C13770-F737-4B83-8F03-AC35119E6E1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02BB625A-888B-4ED0-9D3C-9CC49B9B937B}" type="datetimeFigureOut">
              <a:rPr lang="ru-RU" smtClean="0"/>
              <a:pPr/>
              <a:t>29.10.2020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2C13770-F737-4B83-8F03-AC35119E6E1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900igr.net/datai/anglijskij-jazyk/Razvitie-anglijskogo-jazyka/0005-004-Sredneanglijskij-period.jpg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perevodika.ru/upload/iblock/7d9/MTR339f6f_slovni.jpg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kurier.hu/files/image/rusjaziklogo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hyperlink" Target="http://www.spas-news.ru/wp-content/uploads/2011/05/26.jpg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img-fotki.yandex.ru/get/37/37968350.e1/0_75dc8_dc2ad038_X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cfrl.ru/prose/gogol/gogol.jpg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img11.nnm.ru/c/9/d/9/7/c9d974e5c819a83ab15e293ed5fe1bd6_full.jp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mg0.liveinternet.ru/images/attach/c/0/44/215/44215153_per_ja.jpg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podiete.ru/_mod_files/ce_images/mirovye_diety.jpg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seavendor.ru/im/b/09124216520091234.JPG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47864" y="188640"/>
            <a:ext cx="5112568" cy="2883170"/>
          </a:xfrm>
        </p:spPr>
        <p:txBody>
          <a:bodyPr/>
          <a:lstStyle/>
          <a:p>
            <a:pPr algn="ctr"/>
            <a:r>
              <a:rPr lang="ru-RU" dirty="0" smtClean="0"/>
              <a:t>Международное значение русского языка 9 класс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14876" y="3539864"/>
            <a:ext cx="1857388" cy="60351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2292" name="Picture 4" descr="Картинка 98 из 20974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86182" y="3071810"/>
            <a:ext cx="4292019" cy="32129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7239000" cy="595569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Русский язык </a:t>
            </a:r>
            <a:r>
              <a:rPr lang="ru-RU" dirty="0" smtClean="0"/>
              <a:t>– один из семьи </a:t>
            </a:r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индоевропейских</a:t>
            </a:r>
            <a:r>
              <a:rPr lang="ru-RU" dirty="0" smtClean="0"/>
              <a:t> языков, относится к славянской ветви, восходящей к одному языку-предку – </a:t>
            </a:r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праславянскому. </a:t>
            </a:r>
          </a:p>
          <a:p>
            <a:r>
              <a:rPr lang="ru-RU" dirty="0" smtClean="0"/>
              <a:t>Все славянские языки принято делить на </a:t>
            </a:r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три  группы: 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восточнославянские</a:t>
            </a:r>
            <a:r>
              <a:rPr lang="ru-RU" dirty="0" smtClean="0"/>
              <a:t> (русский, украинский, белорусский)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западнославянские </a:t>
            </a:r>
            <a:r>
              <a:rPr lang="ru-RU" dirty="0" smtClean="0"/>
              <a:t>(польский с кашубским, чешский, словацкий и серболужицкие языки)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южнославянские</a:t>
            </a:r>
            <a:r>
              <a:rPr lang="ru-RU" dirty="0" smtClean="0"/>
              <a:t> (болгарский, македонский, сербохорватский и словенский)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7239000" cy="71438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err="1" smtClean="0"/>
              <a:t>Генеологическое</a:t>
            </a:r>
            <a:r>
              <a:rPr lang="ru-RU" dirty="0" smtClean="0"/>
              <a:t> древо языков</a:t>
            </a:r>
            <a:endParaRPr lang="ru-RU" dirty="0"/>
          </a:p>
        </p:txBody>
      </p:sp>
      <p:pic>
        <p:nvPicPr>
          <p:cNvPr id="4" name="Picture 2" descr="C:\Users\Racen\Downloads\Картинки\genealogicheskoe_drevo_jazykov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0577" t="10227" r="10577" b="18181"/>
          <a:stretch>
            <a:fillRect/>
          </a:stretch>
        </p:blipFill>
        <p:spPr bwMode="auto">
          <a:xfrm>
            <a:off x="0" y="1071546"/>
            <a:ext cx="8072462" cy="57864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08696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700" dirty="0" smtClean="0"/>
              <a:t>Русский язык – это национальный язык русского народа.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7239000" cy="5715016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dirty="0" smtClean="0"/>
              <a:t>Язык передаёт нам знания о мире и людях, приобщает к духовному богатству, созданному многими поколениями людей.</a:t>
            </a:r>
          </a:p>
          <a:p>
            <a:r>
              <a:rPr lang="ru-RU" dirty="0" smtClean="0"/>
              <a:t>Русский язык имеет длительную и сложную историю. </a:t>
            </a:r>
          </a:p>
          <a:p>
            <a:r>
              <a:rPr lang="ru-RU" dirty="0" smtClean="0"/>
              <a:t>Начало сложения национального языка относится к </a:t>
            </a:r>
            <a:r>
              <a:rPr lang="ru-RU" dirty="0" smtClean="0">
                <a:solidFill>
                  <a:srgbClr val="FF0000"/>
                </a:solidFill>
              </a:rPr>
              <a:t>17 веку</a:t>
            </a:r>
            <a:r>
              <a:rPr lang="ru-RU" dirty="0" smtClean="0"/>
              <a:t>, а завершение – </a:t>
            </a:r>
            <a:r>
              <a:rPr lang="ru-RU" dirty="0" smtClean="0">
                <a:solidFill>
                  <a:srgbClr val="FF0000"/>
                </a:solidFill>
              </a:rPr>
              <a:t>к 1-м десятилетиям 19 века</a:t>
            </a:r>
            <a:r>
              <a:rPr lang="ru-RU" dirty="0" smtClean="0"/>
              <a:t>. С</a:t>
            </a:r>
            <a:r>
              <a:rPr lang="ru-RU" dirty="0" smtClean="0">
                <a:solidFill>
                  <a:srgbClr val="FF0000"/>
                </a:solidFill>
              </a:rPr>
              <a:t> Пушкина </a:t>
            </a:r>
            <a:r>
              <a:rPr lang="ru-RU" dirty="0" smtClean="0"/>
              <a:t>начинается </a:t>
            </a:r>
            <a:r>
              <a:rPr lang="ru-RU" dirty="0" smtClean="0">
                <a:solidFill>
                  <a:srgbClr val="FF0000"/>
                </a:solidFill>
              </a:rPr>
              <a:t>современный русский литературный язык</a:t>
            </a:r>
            <a:r>
              <a:rPr lang="ru-RU" dirty="0" smtClean="0"/>
              <a:t>. Велик вклад в обогащение языка также русских классиков 19-20 веков.</a:t>
            </a:r>
          </a:p>
          <a:p>
            <a:r>
              <a:rPr lang="ru-RU" dirty="0" smtClean="0"/>
              <a:t>История языка связана с историей народа. В связи с общим распространением грамотности и подъёмом культурного уровня населения литературный язык стал основным средством общения русской нации.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32301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Русский язык - средство межнационального общения в Российской Федерации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1643050"/>
            <a:ext cx="6929486" cy="4739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Россия </a:t>
            </a:r>
            <a:r>
              <a:rPr lang="ru-RU" sz="2400" dirty="0" smtClean="0"/>
              <a:t>– </a:t>
            </a:r>
            <a:r>
              <a:rPr lang="ru-RU" sz="2400" dirty="0" smtClean="0">
                <a:solidFill>
                  <a:srgbClr val="FF0000"/>
                </a:solidFill>
              </a:rPr>
              <a:t>многонациональное государство</a:t>
            </a:r>
            <a:r>
              <a:rPr lang="ru-RU" sz="2400" dirty="0" smtClean="0"/>
              <a:t>. Все национальные </a:t>
            </a:r>
            <a:r>
              <a:rPr lang="ru-RU" sz="2400" dirty="0" smtClean="0">
                <a:solidFill>
                  <a:srgbClr val="FF0000"/>
                </a:solidFill>
              </a:rPr>
              <a:t> языки равноправны</a:t>
            </a:r>
            <a:r>
              <a:rPr lang="ru-RU" sz="2400" dirty="0" smtClean="0"/>
              <a:t>. </a:t>
            </a:r>
          </a:p>
          <a:p>
            <a:r>
              <a:rPr lang="ru-RU" sz="2400" dirty="0" smtClean="0"/>
              <a:t>Народы нашей страны пользуются </a:t>
            </a:r>
            <a:r>
              <a:rPr lang="ru-RU" sz="2400" dirty="0" smtClean="0">
                <a:solidFill>
                  <a:srgbClr val="FF0000"/>
                </a:solidFill>
              </a:rPr>
              <a:t>русским языком как средством национального общения.</a:t>
            </a:r>
          </a:p>
          <a:p>
            <a:pPr>
              <a:lnSpc>
                <a:spcPct val="90000"/>
              </a:lnSpc>
              <a:buNone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Играя роль посредника между всеми </a:t>
            </a:r>
          </a:p>
          <a:p>
            <a:pPr>
              <a:lnSpc>
                <a:spcPct val="90000"/>
              </a:lnSpc>
              <a:buNone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языками народов России, русский язык </a:t>
            </a:r>
          </a:p>
          <a:p>
            <a:pPr>
              <a:lnSpc>
                <a:spcPct val="90000"/>
              </a:lnSpc>
              <a:buNone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помогает решать задачи политического, </a:t>
            </a:r>
          </a:p>
          <a:p>
            <a:pPr>
              <a:lnSpc>
                <a:spcPct val="90000"/>
              </a:lnSpc>
              <a:buNone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экономического и культурного развития </a:t>
            </a:r>
          </a:p>
          <a:p>
            <a:pPr>
              <a:lnSpc>
                <a:spcPct val="90000"/>
              </a:lnSpc>
              <a:buNone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страны.</a:t>
            </a:r>
          </a:p>
          <a:p>
            <a:pPr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Язык науки, источник общечеловеческих знаний.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428604"/>
            <a:ext cx="7239000" cy="1823076"/>
          </a:xfrm>
        </p:spPr>
        <p:txBody>
          <a:bodyPr>
            <a:normAutofit/>
          </a:bodyPr>
          <a:lstStyle/>
          <a:p>
            <a:pPr lvl="1">
              <a:lnSpc>
                <a:spcPct val="90000"/>
              </a:lnSpc>
              <a:defRPr/>
            </a:pP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Русский </a:t>
            </a:r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язык – один из международных языков.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14554"/>
            <a:ext cx="7239000" cy="4241182"/>
          </a:xfrm>
        </p:spPr>
        <p:txBody>
          <a:bodyPr>
            <a:normAutofit/>
          </a:bodyPr>
          <a:lstStyle/>
          <a:p>
            <a:pPr>
              <a:buNone/>
              <a:defRPr/>
            </a:pPr>
            <a:endParaRPr lang="ru-RU" sz="3200" dirty="0" smtClean="0"/>
          </a:p>
          <a:p>
            <a:pPr>
              <a:buNone/>
              <a:defRPr/>
            </a:pPr>
            <a:r>
              <a:rPr lang="ru-RU" dirty="0" smtClean="0"/>
              <a:t>Он входит в число 6 мировых языков, </a:t>
            </a:r>
          </a:p>
          <a:p>
            <a:pPr>
              <a:buNone/>
              <a:defRPr/>
            </a:pPr>
            <a:r>
              <a:rPr lang="ru-RU" dirty="0" smtClean="0"/>
              <a:t>которые являются рабочими языками ООН.</a:t>
            </a:r>
          </a:p>
          <a:p>
            <a:pPr>
              <a:buNone/>
              <a:defRPr/>
            </a:pPr>
            <a:r>
              <a:rPr lang="ru-RU" dirty="0" smtClean="0"/>
              <a:t>Языками ООН являются: английский, </a:t>
            </a:r>
          </a:p>
          <a:p>
            <a:pPr>
              <a:buNone/>
              <a:defRPr/>
            </a:pPr>
            <a:r>
              <a:rPr lang="ru-RU" dirty="0" smtClean="0"/>
              <a:t>французский, русский, испанский, </a:t>
            </a:r>
          </a:p>
          <a:p>
            <a:pPr>
              <a:buNone/>
              <a:defRPr/>
            </a:pPr>
            <a:r>
              <a:rPr lang="ru-RU" dirty="0" smtClean="0"/>
              <a:t>китайский, арабский.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500034" y="0"/>
            <a:ext cx="7239000" cy="1000107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4000" dirty="0" smtClean="0"/>
              <a:t>Мировые языки</a:t>
            </a:r>
            <a:br>
              <a:rPr lang="ru-RU" sz="4000" dirty="0" smtClean="0"/>
            </a:br>
            <a:endParaRPr lang="ru-RU" dirty="0"/>
          </a:p>
        </p:txBody>
      </p:sp>
      <p:pic>
        <p:nvPicPr>
          <p:cNvPr id="4" name="Picture 4" descr="Картинка 46 из 154448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4" y="642919"/>
            <a:ext cx="5857916" cy="392908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214414" y="4786322"/>
            <a:ext cx="614366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На любом из этих языков могут </a:t>
            </a:r>
            <a:br>
              <a:rPr lang="ru-RU" sz="2400" b="1" dirty="0" smtClean="0"/>
            </a:br>
            <a:r>
              <a:rPr lang="ru-RU" sz="2400" b="1" dirty="0" smtClean="0"/>
              <a:t>осуществляться межгосударственные </a:t>
            </a:r>
            <a:br>
              <a:rPr lang="ru-RU" sz="2400" b="1" dirty="0" smtClean="0"/>
            </a:br>
            <a:r>
              <a:rPr lang="ru-RU" sz="2400" b="1" dirty="0" smtClean="0"/>
              <a:t>политические, экономические, научные и </a:t>
            </a:r>
            <a:br>
              <a:rPr lang="ru-RU" sz="2400" b="1" dirty="0" smtClean="0"/>
            </a:br>
            <a:r>
              <a:rPr lang="ru-RU" sz="2400" b="1" dirty="0" smtClean="0"/>
              <a:t>культурные контакты.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Ответьте на вопрос: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74320" lvl="1" indent="-274320">
              <a:spcBef>
                <a:spcPts val="600"/>
              </a:spcBef>
              <a:buClr>
                <a:schemeClr val="tx2"/>
              </a:buClr>
              <a:buSzPct val="73000"/>
              <a:buFont typeface="Wingdings 2"/>
              <a:buChar char=""/>
            </a:pPr>
            <a:endParaRPr lang="ru-RU" sz="3200" dirty="0" smtClean="0"/>
          </a:p>
          <a:p>
            <a:pPr marL="274320" lvl="1" indent="-274320">
              <a:spcBef>
                <a:spcPts val="600"/>
              </a:spcBef>
              <a:buClr>
                <a:schemeClr val="tx2"/>
              </a:buClr>
              <a:buSzPct val="73000"/>
              <a:buFont typeface="Wingdings 2"/>
              <a:buChar char=""/>
            </a:pPr>
            <a:endParaRPr lang="ru-RU" sz="3200" dirty="0" smtClean="0"/>
          </a:p>
          <a:p>
            <a:pPr marL="274320" lvl="1" indent="-274320">
              <a:spcBef>
                <a:spcPts val="600"/>
              </a:spcBef>
              <a:buClr>
                <a:schemeClr val="tx2"/>
              </a:buClr>
              <a:buSzPct val="73000"/>
              <a:buFont typeface="Wingdings 2"/>
              <a:buChar char=""/>
            </a:pPr>
            <a:r>
              <a:rPr lang="ru-RU" sz="3200" dirty="0" smtClean="0"/>
              <a:t>Какие причины привели к включению русского языка в состав международных языков?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571480"/>
            <a:ext cx="7239000" cy="5812818"/>
          </a:xfrm>
        </p:spPr>
        <p:txBody>
          <a:bodyPr/>
          <a:lstStyle/>
          <a:p>
            <a:pPr>
              <a:buFont typeface="Arial" pitchFamily="34" charset="0"/>
              <a:buChar char="►"/>
              <a:defRPr/>
            </a:pPr>
            <a:r>
              <a:rPr lang="ru-RU" u="sng" dirty="0" smtClean="0"/>
              <a:t>Политические причины</a:t>
            </a:r>
            <a:r>
              <a:rPr lang="ru-RU" dirty="0" smtClean="0"/>
              <a:t>: роль и авторитет России в </a:t>
            </a:r>
            <a:r>
              <a:rPr lang="en-US" dirty="0" smtClean="0"/>
              <a:t>XX </a:t>
            </a:r>
            <a:r>
              <a:rPr lang="ru-RU" dirty="0" smtClean="0"/>
              <a:t>веке.</a:t>
            </a:r>
          </a:p>
          <a:p>
            <a:pPr>
              <a:buFont typeface="Arial" pitchFamily="34" charset="0"/>
              <a:buChar char="►"/>
              <a:defRPr/>
            </a:pPr>
            <a:endParaRPr lang="ru-RU" dirty="0" smtClean="0"/>
          </a:p>
          <a:p>
            <a:pPr>
              <a:buFont typeface="Arial" pitchFamily="34" charset="0"/>
              <a:buChar char="►"/>
              <a:defRPr/>
            </a:pPr>
            <a:r>
              <a:rPr lang="ru-RU" u="sng" dirty="0" smtClean="0"/>
              <a:t>Научные</a:t>
            </a:r>
            <a:r>
              <a:rPr lang="ru-RU" dirty="0" smtClean="0"/>
              <a:t>: вклад русской науки в различные области знаний.</a:t>
            </a:r>
          </a:p>
          <a:p>
            <a:pPr>
              <a:buFont typeface="Arial" pitchFamily="34" charset="0"/>
              <a:buChar char="►"/>
              <a:defRPr/>
            </a:pPr>
            <a:endParaRPr lang="ru-RU" dirty="0" smtClean="0"/>
          </a:p>
          <a:p>
            <a:pPr>
              <a:buFont typeface="Arial" pitchFamily="34" charset="0"/>
              <a:buChar char="►"/>
              <a:defRPr/>
            </a:pPr>
            <a:r>
              <a:rPr lang="ru-RU" u="sng" dirty="0" smtClean="0"/>
              <a:t>Культурно – исторические</a:t>
            </a:r>
            <a:r>
              <a:rPr lang="ru-RU" dirty="0" smtClean="0"/>
              <a:t>: значение русской классической художественной литературы.</a:t>
            </a:r>
          </a:p>
          <a:p>
            <a:pPr>
              <a:buFont typeface="Arial" pitchFamily="34" charset="0"/>
              <a:buChar char="►"/>
              <a:defRPr/>
            </a:pPr>
            <a:endParaRPr lang="ru-RU" dirty="0" smtClean="0"/>
          </a:p>
          <a:p>
            <a:pPr>
              <a:buFont typeface="Arial" pitchFamily="34" charset="0"/>
              <a:buChar char="►"/>
              <a:defRPr/>
            </a:pPr>
            <a:r>
              <a:rPr lang="ru-RU" u="sng" dirty="0" smtClean="0"/>
              <a:t>Лингвистическая</a:t>
            </a:r>
            <a:r>
              <a:rPr lang="ru-RU" dirty="0" smtClean="0"/>
              <a:t>: русский язык – один из богатейших языков мира.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МАПРЯЛ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56792"/>
            <a:ext cx="4402832" cy="4898944"/>
          </a:xfrm>
        </p:spPr>
        <p:txBody>
          <a:bodyPr>
            <a:normAutofit fontScale="85000" lnSpcReduction="20000"/>
          </a:bodyPr>
          <a:lstStyle/>
          <a:p>
            <a:pPr algn="just">
              <a:buNone/>
            </a:pPr>
            <a:r>
              <a:rPr lang="ru-RU" dirty="0" smtClean="0"/>
              <a:t>		С целью оказания помощи в обучении русскому языку за пределами нашей страны еще в 1967 году в Париже была создана Международная ассоциация преподавателей русского языка и литературы (МАПРЯЛ). МАПРЯЛ издает в нашей стране для зарубежных преподавателей русского языка и литературы журналы, методическую литературу, проводит среди школьников разных стран международные олимпиады по русскому языку.</a:t>
            </a:r>
          </a:p>
          <a:p>
            <a:endParaRPr lang="ru-RU" dirty="0"/>
          </a:p>
        </p:txBody>
      </p:sp>
      <p:pic>
        <p:nvPicPr>
          <p:cNvPr id="54274" name="Picture 2" descr="Картинка 3 из 423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1700808"/>
            <a:ext cx="2857500" cy="1990725"/>
          </a:xfrm>
          <a:prstGeom prst="rect">
            <a:avLst/>
          </a:prstGeom>
          <a:noFill/>
        </p:spPr>
      </p:pic>
      <p:pic>
        <p:nvPicPr>
          <p:cNvPr id="54276" name="Picture 4" descr="Картинка 1 из 423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4048" y="3993168"/>
            <a:ext cx="2880320" cy="21561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Обобщим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28800"/>
            <a:ext cx="4546848" cy="482693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Упражнение 1 – выразительное чтение</a:t>
            </a:r>
          </a:p>
        </p:txBody>
      </p:sp>
      <p:pic>
        <p:nvPicPr>
          <p:cNvPr id="59394" name="Picture 2" descr="Картинка 15 из 162008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1988840"/>
            <a:ext cx="2996942" cy="36659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: осознание учащимися достоинств родного русского языка, определение роли языка в жизни человека и общества.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Задачи</a:t>
            </a:r>
            <a:r>
              <a:rPr lang="ru-RU" dirty="0" smtClean="0"/>
              <a:t>: </a:t>
            </a:r>
          </a:p>
          <a:p>
            <a:r>
              <a:rPr lang="ru-RU" dirty="0" smtClean="0"/>
              <a:t>развивать умение логически мыслить и убедительно строить свои рассуждения; </a:t>
            </a:r>
          </a:p>
          <a:p>
            <a:r>
              <a:rPr lang="ru-RU" dirty="0" smtClean="0"/>
              <a:t>воспитывать любовь к родному языку, бережное отношение к слову.</a:t>
            </a: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7239000" cy="500066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Объяснительный диктант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7239000" cy="5598504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 smtClean="0"/>
              <a:t>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Язык являе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тся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основой для ст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новления с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знания человека, формирования его духовно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нравственных качеств и мировоззрения. Вместе с тем, язык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кровищница национальной культуры народа, хр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нилище исторической памяти пок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лений. В языке отражаю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тся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ид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алы народа, определяющие его единство и способн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сть к в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спроизведению самобытной этнической культуры. Именно поэтому н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уважение к национальным языковым традициям влечет за собой уничтожение духовности и культуры в обществе и, следовательно, его нравстве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ую гибель.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ru-RU" dirty="0" smtClean="0"/>
              <a:t>                   (По О.В. Загоровской)</a:t>
            </a: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Н.В.Гоголь о русском языке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628800"/>
            <a:ext cx="5328592" cy="4826936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		</a:t>
            </a:r>
            <a:r>
              <a:rPr lang="ru-RU" i="1" dirty="0" smtClean="0"/>
              <a:t>Спишите и расставьте знаки препинания</a:t>
            </a:r>
          </a:p>
          <a:p>
            <a:pPr algn="just">
              <a:buNone/>
            </a:pPr>
            <a:endParaRPr lang="ru-RU" i="1" dirty="0" smtClean="0"/>
          </a:p>
          <a:p>
            <a:pPr algn="just">
              <a:buNone/>
            </a:pPr>
            <a:r>
              <a:rPr lang="ru-RU" dirty="0" smtClean="0"/>
              <a:t>		</a:t>
            </a:r>
            <a:r>
              <a:rPr lang="ru-RU" sz="2800" dirty="0" smtClean="0"/>
              <a:t>Дивишься драгоценности нашего языка что ни звук то и подарок всё зернисто крупно как сам жемчуг и право иное названье ещё драгоценнее самой вещи.</a:t>
            </a:r>
            <a:endParaRPr lang="ru-RU" sz="2800" dirty="0"/>
          </a:p>
        </p:txBody>
      </p:sp>
      <p:pic>
        <p:nvPicPr>
          <p:cNvPr id="53250" name="Picture 2" descr="Картинка 5 из 159908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1772816"/>
            <a:ext cx="2676525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Проверим себя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sz="2400" dirty="0" smtClean="0"/>
              <a:t>		</a:t>
            </a:r>
            <a:r>
              <a:rPr lang="ru-RU" sz="2800" dirty="0" smtClean="0"/>
              <a:t>Дивишься драгоценности нашего языка: что ни звук, то и подарок: всё зернисто, крупно, как сам жемчуг, и, право, иное названье ещё драгоценнее самой вещи.</a:t>
            </a:r>
          </a:p>
          <a:p>
            <a:pPr algn="just">
              <a:buNone/>
            </a:pPr>
            <a:endParaRPr lang="ru-RU" sz="2800" dirty="0" smtClean="0"/>
          </a:p>
          <a:p>
            <a:pPr algn="just">
              <a:buNone/>
            </a:pPr>
            <a:r>
              <a:rPr lang="ru-RU" sz="2800" dirty="0" smtClean="0"/>
              <a:t>	* </a:t>
            </a:r>
            <a:r>
              <a:rPr lang="ru-RU" sz="2400" dirty="0" smtClean="0"/>
              <a:t>Подберите синонимы к слову «дивишься»</a:t>
            </a:r>
          </a:p>
          <a:p>
            <a:pPr algn="just">
              <a:buNone/>
            </a:pPr>
            <a:r>
              <a:rPr lang="ru-RU" sz="2400" dirty="0" smtClean="0"/>
              <a:t>	* Укажите значения слова «язык»</a:t>
            </a:r>
          </a:p>
          <a:p>
            <a:pPr algn="just">
              <a:buNone/>
            </a:pPr>
            <a:r>
              <a:rPr lang="ru-RU" sz="2400" dirty="0" smtClean="0"/>
              <a:t>	* Найдите в предложении сравнение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7239000" cy="5955694"/>
          </a:xfrm>
        </p:spPr>
        <p:txBody>
          <a:bodyPr/>
          <a:lstStyle/>
          <a:p>
            <a:pPr>
              <a:buFont typeface="Arial" pitchFamily="34" charset="0"/>
              <a:buChar char="►"/>
              <a:defRPr/>
            </a:pPr>
            <a:r>
              <a:rPr lang="ru-RU" dirty="0" smtClean="0"/>
              <a:t>Русский язык по числу говорящих на нём в России и за её пределами занимает 5 место в мире.</a:t>
            </a:r>
          </a:p>
          <a:p>
            <a:pPr>
              <a:buNone/>
              <a:defRPr/>
            </a:pPr>
            <a:endParaRPr lang="ru-RU" dirty="0" smtClean="0"/>
          </a:p>
          <a:p>
            <a:pPr>
              <a:buFont typeface="Arial" pitchFamily="34" charset="0"/>
              <a:buChar char="►"/>
              <a:defRPr/>
            </a:pPr>
            <a:r>
              <a:rPr lang="ru-RU" dirty="0" smtClean="0"/>
              <a:t>Русский язык – средство общения, орудие познания и форма человеческого мышления.</a:t>
            </a:r>
          </a:p>
          <a:p>
            <a:pPr>
              <a:buFont typeface="Arial" pitchFamily="34" charset="0"/>
              <a:buChar char="►"/>
              <a:defRPr/>
            </a:pPr>
            <a:endParaRPr lang="ru-RU" dirty="0" smtClean="0"/>
          </a:p>
          <a:p>
            <a:pPr>
              <a:buFont typeface="Arial" pitchFamily="34" charset="0"/>
              <a:buChar char="►"/>
              <a:defRPr/>
            </a:pPr>
            <a:r>
              <a:rPr lang="ru-RU" dirty="0" smtClean="0"/>
              <a:t>Благодаря тому, что русский язык  является средством общения, орудием познания и формой человеческого мышления, он существует и развивается.</a:t>
            </a:r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fruitka57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21101508">
            <a:off x="154264" y="733085"/>
            <a:ext cx="4336581" cy="1683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ку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5708" y="500042"/>
            <a:ext cx="2241601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500034" y="3071810"/>
            <a:ext cx="7072362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latin typeface="Verdana" pitchFamily="34" charset="0"/>
              </a:rPr>
              <a:t>Язык — это история народа . Язык — это путь цивилизации и культуры. Именно поэтому изучение и сбережение русского языка является не праздным увлечением от нечего делать, а насущной необходимостью. </a:t>
            </a:r>
          </a:p>
          <a:p>
            <a:r>
              <a:rPr lang="ru-RU" sz="2400" b="1" i="1" dirty="0" smtClean="0">
                <a:latin typeface="Verdana" pitchFamily="34" charset="0"/>
              </a:rPr>
              <a:t>                                     А.И.Куприн</a:t>
            </a:r>
            <a:r>
              <a:rPr lang="ru-RU" dirty="0" smtClean="0">
                <a:latin typeface="Verdana" pitchFamily="34" charset="0"/>
              </a:rPr>
              <a:t/>
            </a:r>
            <a:br>
              <a:rPr lang="ru-RU" dirty="0" smtClean="0">
                <a:latin typeface="Verdana" pitchFamily="34" charset="0"/>
              </a:rPr>
            </a:br>
            <a:endParaRPr lang="ru-RU" dirty="0">
              <a:latin typeface="Verdana" pitchFamily="34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Упражнение 3 – подобрать 5 высказываний, записать в тетрадь, указать автора</a:t>
            </a:r>
          </a:p>
          <a:p>
            <a:pPr algn="ctr">
              <a:buNone/>
            </a:pPr>
            <a:endParaRPr lang="ru-RU" dirty="0"/>
          </a:p>
        </p:txBody>
      </p:sp>
      <p:pic>
        <p:nvPicPr>
          <p:cNvPr id="61442" name="Picture 2" descr="Картинка 35 из 209743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3068960"/>
            <a:ext cx="4267200" cy="35147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Эпиграф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dirty="0" smtClean="0"/>
              <a:t>		«Русский язык должен стать мировым языком. Настанет время (и оно не за горами) - русский язык станут изучать по всем меридианам земного шара».</a:t>
            </a:r>
          </a:p>
          <a:p>
            <a:pPr algn="r">
              <a:buNone/>
            </a:pPr>
            <a:r>
              <a:rPr lang="ru-RU" dirty="0" smtClean="0"/>
              <a:t>А.Н.Толстой</a:t>
            </a:r>
            <a:r>
              <a:rPr lang="en-US" dirty="0" smtClean="0"/>
              <a:t> 1934</a:t>
            </a:r>
            <a:r>
              <a:rPr lang="ru-RU" dirty="0" smtClean="0"/>
              <a:t> г.</a:t>
            </a:r>
            <a:endParaRPr lang="ru-RU" dirty="0"/>
          </a:p>
        </p:txBody>
      </p:sp>
      <p:pic>
        <p:nvPicPr>
          <p:cNvPr id="1028" name="Picture 4" descr="Картинка 15 из 23403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3429000"/>
            <a:ext cx="3942978" cy="32721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7239000" cy="588425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Язык – основное средство общения людей. При помощи языка люди обмениваются информацией, передают свои мысли, чувства, желания.</a:t>
            </a:r>
          </a:p>
          <a:p>
            <a:pPr>
              <a:buNone/>
            </a:pPr>
            <a:r>
              <a:rPr lang="ru-RU" dirty="0" smtClean="0"/>
              <a:t>Как средство общения, язык связан с жизнью общества, с народом – носителем данного языка. Вместе с развитием общества развивается и изменяется язык.</a:t>
            </a:r>
          </a:p>
          <a:p>
            <a:pPr>
              <a:buNone/>
            </a:pPr>
            <a:r>
              <a:rPr lang="ru-RU" dirty="0" smtClean="0"/>
              <a:t>Язык тесно связан с мышлением, сознанием. Знания об окружающей действительности, которые люди приобретают в процессе труда, закрепляются в словах, словосочетаниях, предложениях, текстах. С помощью языка люди передают свой опыт от поколения к поколению.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Поразмышляем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Какие языки можно назвать мировыми?</a:t>
            </a:r>
          </a:p>
          <a:p>
            <a:pPr>
              <a:buNone/>
            </a:pPr>
            <a:r>
              <a:rPr lang="ru-RU" dirty="0" smtClean="0"/>
              <a:t>Какие сферы деятельности они охватывают?</a:t>
            </a:r>
          </a:p>
          <a:p>
            <a:pPr algn="just">
              <a:buNone/>
            </a:pPr>
            <a:r>
              <a:rPr lang="ru-RU" dirty="0" smtClean="0"/>
              <a:t>Какие языки считаются официальными мировыми языками?</a:t>
            </a:r>
            <a:endParaRPr lang="ru-RU" dirty="0"/>
          </a:p>
        </p:txBody>
      </p:sp>
      <p:pic>
        <p:nvPicPr>
          <p:cNvPr id="51206" name="Picture 6" descr="Картинка 100 из 154448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3573016"/>
            <a:ext cx="3333750" cy="30575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7239000" cy="6195088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dirty="0" smtClean="0"/>
              <a:t>		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На земном шаре существует множество языков. Их количество определяется по-разному и колеблется от 2880 до 3000. </a:t>
            </a:r>
          </a:p>
          <a:p>
            <a:pPr algn="just">
              <a:buNone/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«Мировыми языками называются некоторые наиболее распространенные языки, употребляемые между собой представителями разных народов за пределами территорий, населенных людьми, для которых они изначально родные»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(«Энциклопедический словарь юного филолога»). </a:t>
            </a:r>
          </a:p>
          <a:p>
            <a:pPr algn="just">
              <a:buNone/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		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357166"/>
            <a:ext cx="7267604" cy="609857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определении состава мировых языков учитывается: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число говорящих на нем как в стране, так и за ее пределами,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авторитет, роль страны этого языка в истории и современности;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сформированность национального языка обладающего длительной письменной традицией;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установившиеся нормы, хорошо исследованные и описанные в учебниках и словарях.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Сферы деятельности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9416"/>
            <a:ext cx="7211144" cy="2827696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ru-RU" dirty="0" smtClean="0"/>
              <a:t>		Мировые языки охватывают международные сферы - дипломатию, мировую торговлю, туризм. На них общаются ученые разных стран, они изучаются в качестве "иностранных языков" (то есть как обязательный предмет в ВУЗах и школах большинства стран мира). Эти языки являются "рабочими языками" ООН.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Picture 2" descr="Картинка 17 из 151375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4509120"/>
            <a:ext cx="3206143" cy="21564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239458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Русский язык в современном мире.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Роль русского языка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928934"/>
            <a:ext cx="7239000" cy="3526802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Один из богатейших языков мира, на котором создана величайшая художественная литература.</a:t>
            </a:r>
          </a:p>
          <a:p>
            <a:pPr algn="just"/>
            <a:endParaRPr lang="ru-RU" dirty="0" smtClean="0"/>
          </a:p>
          <a:p>
            <a:pPr marL="274320" lvl="1" indent="-274320" algn="just">
              <a:spcBef>
                <a:spcPts val="600"/>
              </a:spcBef>
              <a:buClr>
                <a:schemeClr val="tx2"/>
              </a:buClr>
              <a:buSzPct val="73000"/>
              <a:buFont typeface="Wingdings 2"/>
              <a:buChar char="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Русский язык – это государственный язык Российской Федерации.</a:t>
            </a:r>
          </a:p>
          <a:p>
            <a:pPr algn="just"/>
            <a:endParaRPr lang="ru-RU" dirty="0" smtClean="0"/>
          </a:p>
          <a:p>
            <a:pPr algn="just"/>
            <a:endParaRPr lang="ru-RU" dirty="0" smtClean="0"/>
          </a:p>
          <a:p>
            <a:pPr algn="just"/>
            <a:endParaRPr lang="ru-RU" dirty="0" smtClean="0"/>
          </a:p>
          <a:p>
            <a:pPr algn="just"/>
            <a:endParaRPr lang="ru-RU" dirty="0" smtClean="0"/>
          </a:p>
          <a:p>
            <a:pPr>
              <a:lnSpc>
                <a:spcPct val="90000"/>
              </a:lnSpc>
              <a:buFont typeface="Arial" pitchFamily="34" charset="0"/>
              <a:buChar char="►"/>
              <a:defRPr/>
            </a:pPr>
            <a:endParaRPr lang="ru-RU" dirty="0" smtClean="0"/>
          </a:p>
          <a:p>
            <a:pPr algn="just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259</TotalTime>
  <Words>753</Words>
  <Application>Microsoft Office PowerPoint</Application>
  <PresentationFormat>Экран (4:3)</PresentationFormat>
  <Paragraphs>99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Изящная</vt:lpstr>
      <vt:lpstr>Международное значение русского языка 9 класс</vt:lpstr>
      <vt:lpstr>Цель: осознание учащимися достоинств родного русского языка, определение роли языка в жизни человека и общества.</vt:lpstr>
      <vt:lpstr>Эпиграф</vt:lpstr>
      <vt:lpstr>Слайд 4</vt:lpstr>
      <vt:lpstr>Поразмышляем</vt:lpstr>
      <vt:lpstr>Слайд 6</vt:lpstr>
      <vt:lpstr>Слайд 7</vt:lpstr>
      <vt:lpstr>Сферы деятельности</vt:lpstr>
      <vt:lpstr>Русский язык в современном мире.  Роль русского языка</vt:lpstr>
      <vt:lpstr>Слайд 10</vt:lpstr>
      <vt:lpstr>  Генеологическое древо языков</vt:lpstr>
      <vt:lpstr>  Русский язык – это национальный язык русского народа. </vt:lpstr>
      <vt:lpstr>Русский язык - средство межнационального общения в Российской Федерации</vt:lpstr>
      <vt:lpstr>Русский язык – один из международных языков. </vt:lpstr>
      <vt:lpstr>           Мировые языки </vt:lpstr>
      <vt:lpstr>Ответьте на вопрос:</vt:lpstr>
      <vt:lpstr>Слайд 17</vt:lpstr>
      <vt:lpstr>МАПРЯЛ</vt:lpstr>
      <vt:lpstr>Обобщим</vt:lpstr>
      <vt:lpstr>Объяснительный диктант</vt:lpstr>
      <vt:lpstr>Н.В.Гоголь о русском языке</vt:lpstr>
      <vt:lpstr>Проверим себя</vt:lpstr>
      <vt:lpstr>Слайд 23</vt:lpstr>
      <vt:lpstr>Слайд 24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Международное значение русского языка</dc:title>
  <dc:creator>Наталья</dc:creator>
  <cp:lastModifiedBy>XTreme.ws</cp:lastModifiedBy>
  <cp:revision>33</cp:revision>
  <dcterms:created xsi:type="dcterms:W3CDTF">2012-09-02T16:29:25Z</dcterms:created>
  <dcterms:modified xsi:type="dcterms:W3CDTF">2020-10-29T12:15:12Z</dcterms:modified>
</cp:coreProperties>
</file>