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7" r:id="rId2"/>
    <p:sldId id="265" r:id="rId3"/>
    <p:sldId id="258" r:id="rId4"/>
    <p:sldId id="274" r:id="rId5"/>
    <p:sldId id="273" r:id="rId6"/>
    <p:sldId id="263" r:id="rId7"/>
    <p:sldId id="264" r:id="rId8"/>
    <p:sldId id="288" r:id="rId9"/>
    <p:sldId id="289" r:id="rId10"/>
    <p:sldId id="290" r:id="rId11"/>
    <p:sldId id="292" r:id="rId12"/>
    <p:sldId id="295" r:id="rId13"/>
    <p:sldId id="296" r:id="rId14"/>
    <p:sldId id="297" r:id="rId15"/>
    <p:sldId id="299" r:id="rId16"/>
    <p:sldId id="301" r:id="rId17"/>
    <p:sldId id="304" r:id="rId18"/>
    <p:sldId id="298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2" autoAdjust="0"/>
    <p:restoredTop sz="94660"/>
  </p:normalViewPr>
  <p:slideViewPr>
    <p:cSldViewPr>
      <p:cViewPr varScale="1">
        <p:scale>
          <a:sx n="70" d="100"/>
          <a:sy n="70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476FF65D-4D41-4980-B343-85F0CFD56CF8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27749-0C87-4F88-8E26-57DC9C311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F7AFB-DFDE-40DC-82A4-E4B48312B849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5783C-A739-4792-A994-63162B199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1A8CB-AE35-4D04-A64E-948FA165A608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B20E-6375-4F06-80EF-E0A26AC55E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A9145-CD46-487B-8645-A14B7E68FBFB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705C-01B4-4D90-A94A-3ADB2BC77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77E69-2260-4F43-8123-F293591363E1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E6B7-10B7-49C4-A16A-050ECF8DC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36313-8632-4F8B-8741-3FD4EB34DC1D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058E4-3BAF-40E7-BFD7-F58FAA4BE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77362-ADC6-4D7A-AE1C-20D5DEC3459A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B316F-8EBE-41E3-82E0-1047E0A85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54DF0-152A-4E0B-8AC8-7CFE61A5CCC9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49B74-5E18-404A-BF2E-15B69FDF3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82EE2-5645-41C0-936E-FA541D74EECE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1FFE4-2128-4F15-99B9-FADFF27C3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74AD4-4E1B-4768-9149-499BC439E960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30A93-7CA9-4E95-A789-4B9B609EE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8008D-303C-47D2-96B7-0B3A55B715E0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7C894-A27E-44D4-A55C-2A60ABC1D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DB07E4-2033-4968-A561-7CB54032C421}" type="datetimeFigureOut">
              <a:rPr lang="en-US"/>
              <a:pPr>
                <a:defRPr/>
              </a:pPr>
              <a:t>1/2/2021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6CCF35-E8E5-44DB-A0D0-AE00F7E0C0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400"/>
        </a:spcBef>
        <a:spcAft>
          <a:spcPct val="0"/>
        </a:spcAft>
        <a:buClr>
          <a:srgbClr val="CE116B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Relationship Id="rId9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187110">
            <a:off x="771525" y="1901825"/>
            <a:ext cx="6218238" cy="12731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 по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Математике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«Древние 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цифры </a:t>
            </a: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числа»</a:t>
            </a:r>
          </a:p>
        </p:txBody>
      </p:sp>
      <p:sp>
        <p:nvSpPr>
          <p:cNvPr id="13314" name="Прямоугольник 4"/>
          <p:cNvSpPr>
            <a:spLocks noChangeArrowheads="1"/>
          </p:cNvSpPr>
          <p:nvPr/>
        </p:nvSpPr>
        <p:spPr bwMode="auto">
          <a:xfrm>
            <a:off x="142875" y="500063"/>
            <a:ext cx="8786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Муниципальное общеобразовательное казенное учреждение . 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 Таскинская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общая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общеобразовательная школа. 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3315" name="Прямоугольник 5"/>
          <p:cNvSpPr>
            <a:spLocks noChangeArrowheads="1"/>
          </p:cNvSpPr>
          <p:nvPr/>
        </p:nvSpPr>
        <p:spPr bwMode="auto">
          <a:xfrm>
            <a:off x="357188" y="6072188"/>
            <a:ext cx="8429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Выполнил Король Владимир.                                               Выполнен: 2019 год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14313" y="142875"/>
            <a:ext cx="8715375" cy="3714750"/>
          </a:xfrm>
          <a:solidFill>
            <a:srgbClr val="00B050"/>
          </a:solidFill>
        </p:spPr>
        <p:txBody>
          <a:bodyPr/>
          <a:lstStyle/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Первыми придумали запись чисел древние шумеры. Они пользовались всего двумя цифрами. Вертикальная чёрточка обозначала одну единицу, а угол из двух лежачих чёрточек – десять. Эти чёрточки у них получались в виде клиньев, потому что они писали острой палочкой на сырых глиняных дощечках, которые потом сушили и обжигали. Вот так выглядели эти дощечки.</a:t>
            </a:r>
          </a:p>
        </p:txBody>
      </p:sp>
      <p:pic>
        <p:nvPicPr>
          <p:cNvPr id="23555" name="Picture 2" descr="C:\Users\школа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4286250"/>
            <a:ext cx="4821237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4071938"/>
          </a:xfrm>
          <a:solidFill>
            <a:srgbClr val="00B050"/>
          </a:solidFill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После счета по зарубкам люди изобрели особые символы, названные цифрами. Они стали применяться для обозначения различных количеств каких-либо предметов. Разные цивилизации создавали свои собственные цифры.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Так, например, в древней египетской нумерации, зародившейся более 5000 лет назад, существовали особые знаки (иероглифы) для записи чисел 1, 10, 100, 1000, …</a:t>
            </a:r>
          </a:p>
          <a:p>
            <a:endParaRPr lang="ru-RU" sz="320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4143375"/>
            <a:ext cx="6962775" cy="251777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953250"/>
          </a:xfrm>
          <a:solidFill>
            <a:srgbClr val="00B050"/>
          </a:solidFill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42875"/>
            <a:ext cx="8715375" cy="6500813"/>
          </a:xfrm>
          <a:solidFill>
            <a:srgbClr val="00B050"/>
          </a:solidFill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388" y="620713"/>
            <a:ext cx="8435975" cy="6121400"/>
          </a:xfrm>
          <a:solidFill>
            <a:srgbClr val="00B050"/>
          </a:solidFill>
        </p:spPr>
        <p:txBody>
          <a:bodyPr/>
          <a:lstStyle/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Они похожи на многие наши цифры. Слово «цифра» тоже досталось нам от арабов по наследству. Арабы нуль, или «пусто», называли «сифра». С тех пор и появилось слово «цифра». Правда, сейчас цифрами называются все десять значков для записи чисел, которыми мы пользуемся:</a:t>
            </a:r>
          </a:p>
          <a:p>
            <a:pPr algn="just"/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 0, 1, 2, 3, 4, 5, 6, 7, 8, 9.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388" y="188913"/>
            <a:ext cx="8785225" cy="3954462"/>
          </a:xfrm>
          <a:solidFill>
            <a:srgbClr val="00B050"/>
          </a:solidFill>
        </p:spPr>
        <p:txBody>
          <a:bodyPr/>
          <a:lstStyle/>
          <a:p>
            <a:pPr algn="just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 основе римской нумерации использованы принципы сложения (например, VI = V + I) и вычитания (например, IX = X -1). Римская система нумерации десятичная, но непозиционная. Римские цифры произошли не от букв. Первоначально они обозначались, как и у многих народов, «палочками» (I - один, X - 10 - перечеркнутая палочка, V - 5 - половина от десяти, сто - кружочек с черточкой внутри, пять¬десят — половина этого знака и т. д.).</a:t>
            </a:r>
          </a:p>
        </p:txBody>
      </p:sp>
      <p:pic>
        <p:nvPicPr>
          <p:cNvPr id="28675" name="Picture 2" descr="ÐÐ°ÑÑÐ¸Ð½ÐºÐ¸ Ð¿Ð¾ Ð·Ð°Ð¿ÑÐ¾ÑÑ ÐºÐ°ÑÑÐ¸Ð½ÐºÐ¸ Ð´ÑÐµÐ²Ð½Ð¸Ñ ÑÐ¸ÑÑ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4214813"/>
            <a:ext cx="8072437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642350" cy="5715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tx1"/>
                </a:solidFill>
              </a:rPr>
              <a:t>Цифры русского народа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642938"/>
            <a:ext cx="8964613" cy="4071937"/>
          </a:xfrm>
          <a:solidFill>
            <a:srgbClr val="00B050"/>
          </a:solidFill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Арабские числа в России стали применять, в основном, с XVIII века. До того наши предки использовали славянскую нумерацию. Над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буквами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ставились титлы (черточки), и тогда буквы обозначали числа. Этот знак мог ставиться над каждой буквой, либо же он мог быть длинным и покрывать всё число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 славянской нумерации числа записывались так же, как и современные: запись шла слева направо, от старших разрядов к младшим. Но числа от одиннадцати до девятнадцати записывались по-особенному: сначала писали букву, показывающую единицы, а затем ставили заглавную «и» с точкой, которой обозначалось число десять. Данная нумерация называлась «малое число», или «малый счет».</a:t>
            </a:r>
          </a:p>
        </p:txBody>
      </p:sp>
      <p:pic>
        <p:nvPicPr>
          <p:cNvPr id="29699" name="Picture 2" descr="ÐÐ°ÑÑÐ¸Ð½ÐºÐ¸ Ð¿Ð¾ Ð·Ð°Ð¿ÑÐ¾ÑÑ ÐºÐ°ÑÑÐ¸Ð½ÐºÐ¸ Ð´ÑÐµÐ²Ð½Ð¸Ñ ÑÐ¸ÑÑ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4714875"/>
            <a:ext cx="6572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13787" cy="1670050"/>
          </a:xfrm>
          <a:solidFill>
            <a:srgbClr val="00B050"/>
          </a:solidFill>
        </p:spPr>
        <p:txBody>
          <a:bodyPr/>
          <a:lstStyle/>
          <a:p>
            <a:pPr algn="ctr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большого счёта существовал еще и «большой счет» («большое число», «великое число»).</a:t>
            </a:r>
            <a:b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844675"/>
            <a:ext cx="8713787" cy="4799013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785225" cy="1890712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Постепенное превращение первоначальных цифр в наши современные цифры.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2060575"/>
            <a:ext cx="8856663" cy="4537075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50"/>
            <a:ext cx="885666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214313"/>
            <a:ext cx="6858000" cy="131127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ru-RU" sz="6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750" y="1571625"/>
            <a:ext cx="8229600" cy="5000625"/>
          </a:xfrm>
          <a:solidFill>
            <a:srgbClr val="00B050"/>
          </a:solidFill>
        </p:spPr>
        <p:txBody>
          <a:bodyPr/>
          <a:lstStyle/>
          <a:p>
            <a:pPr marL="0" indent="0">
              <a:buFont typeface="Wingdings 3" pitchFamily="18" charset="2"/>
              <a:buNone/>
            </a:pPr>
            <a:r>
              <a:rPr lang="ru-RU" sz="4000" smtClean="0"/>
              <a:t>С самого раннего возраста человек сталкивается с необходимостью считать. Однако, научившись считать, люди мало знают о том, откуда появились числа, кто придумал использовать ту или иную форму записи числа.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 rot="401919">
            <a:off x="2630488" y="2921000"/>
            <a:ext cx="2936875" cy="5222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68313" y="3643313"/>
            <a:ext cx="7848600" cy="22463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Познакомиться с историей возникновения древних чисел и цифр, изучив разные источники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Подготовить презентацию по теме проекта.</a:t>
            </a:r>
          </a:p>
          <a:p>
            <a:pPr marL="342900" indent="-342900">
              <a:buFontTx/>
              <a:buAutoNum type="arabicPeriod"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 Защитить проект</a:t>
            </a:r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4211638" y="3244850"/>
            <a:ext cx="238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428625" y="571500"/>
            <a:ext cx="6429375" cy="523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Цель моего проекта:</a:t>
            </a:r>
          </a:p>
        </p:txBody>
      </p:sp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4062413" y="3244850"/>
            <a:ext cx="238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15366" name="Прямоугольник 6"/>
          <p:cNvSpPr>
            <a:spLocks noChangeArrowheads="1"/>
          </p:cNvSpPr>
          <p:nvPr/>
        </p:nvSpPr>
        <p:spPr bwMode="auto">
          <a:xfrm>
            <a:off x="428625" y="1000125"/>
            <a:ext cx="6429375" cy="9540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800">
                <a:latin typeface="Times New Roman" pitchFamily="18" charset="0"/>
                <a:cs typeface="Times New Roman" pitchFamily="18" charset="0"/>
              </a:rPr>
              <a:t>Изучить историю возникновения чисел и цифр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188913"/>
            <a:ext cx="8642350" cy="6408737"/>
          </a:xfrm>
          <a:solidFill>
            <a:srgbClr val="00B050"/>
          </a:solidFill>
        </p:spPr>
        <p:txBody>
          <a:bodyPr/>
          <a:lstStyle/>
          <a:p>
            <a:pPr algn="just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Мало учащихся знают историю возникновения чисел и цифр.</a:t>
            </a:r>
          </a:p>
          <a:p>
            <a:pPr algn="just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Среди учащихся основного звена  проведено анкетирование, в котором было предложено 2 вопроса:</a:t>
            </a:r>
          </a:p>
          <a:p>
            <a:pPr algn="just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1. Знаете ли вы историю возникновения чисел и цифр?</a:t>
            </a:r>
          </a:p>
          <a:p>
            <a:pPr algn="just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2. Знаете ли вы как появились арабские числа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-242888"/>
            <a:ext cx="8208962" cy="990601"/>
          </a:xfrm>
          <a:solidFill>
            <a:srgbClr val="FFFF00"/>
          </a:solidFill>
        </p:spPr>
        <p:txBody>
          <a:bodyPr/>
          <a:lstStyle/>
          <a:p>
            <a:r>
              <a:rPr lang="ru-RU" smtClean="0"/>
              <a:t>Анализ  опроса</a:t>
            </a:r>
          </a:p>
        </p:txBody>
      </p:sp>
      <p:graphicFrame>
        <p:nvGraphicFramePr>
          <p:cNvPr id="17410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0825" y="1052513"/>
          <a:ext cx="8893175" cy="510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r:id="rId3" imgW="9242337" imgH="5462489" progId="Excel.Chart.8">
                  <p:embed/>
                </p:oleObj>
              </mc:Choice>
              <mc:Fallback>
                <p:oleObj r:id="rId3" imgW="9242337" imgH="5462489" progId="Excel.Chart.8">
                  <p:embed/>
                  <p:pic>
                    <p:nvPicPr>
                      <p:cNvPr id="0" name="Содержимое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052513"/>
                        <a:ext cx="8893175" cy="5106987"/>
                      </a:xfrm>
                      <a:prstGeom prst="rect">
                        <a:avLst/>
                      </a:prstGeom>
                      <a:solidFill>
                        <a:srgbClr val="0080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3189288" y="2992438"/>
          <a:ext cx="2743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Диаграмма" r:id="rId5" imgW="2743279" imgH="1828800" progId="MSGraph.Chart.8">
                  <p:embed followColorScheme="full"/>
                </p:oleObj>
              </mc:Choice>
              <mc:Fallback>
                <p:oleObj name="Диаграмма" r:id="rId5" imgW="2743279" imgH="1828800" progId="MSGraph.Chart.8">
                  <p:embed followColorScheme="full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9288" y="2992438"/>
                        <a:ext cx="2743200" cy="182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08450" y="2947988"/>
            <a:ext cx="9271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7417" name="Object 9"/>
          <p:cNvGraphicFramePr>
            <a:graphicFrameLocks noChangeAspect="1"/>
          </p:cNvGraphicFramePr>
          <p:nvPr/>
        </p:nvGraphicFramePr>
        <p:xfrm>
          <a:off x="1116013" y="836613"/>
          <a:ext cx="7820025" cy="504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Диаграмма" r:id="rId8" imgW="7819898" imgH="5048298" progId="MSGraph.Chart.8">
                  <p:embed followColorScheme="full"/>
                </p:oleObj>
              </mc:Choice>
              <mc:Fallback>
                <p:oleObj name="Диаграмма" r:id="rId8" imgW="7819898" imgH="5048298" progId="MSGraph.Chart.8">
                  <p:embed followColorScheme="full"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836613"/>
                        <a:ext cx="7820025" cy="5048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2875"/>
            <a:ext cx="8229600" cy="2643188"/>
          </a:xfrm>
          <a:solidFill>
            <a:srgbClr val="00B050"/>
          </a:solidFill>
          <a:ln>
            <a:solidFill>
              <a:srgbClr val="FFFF00"/>
            </a:solidFill>
          </a:ln>
        </p:spPr>
        <p:txBody>
          <a:bodyPr/>
          <a:lstStyle/>
          <a:p>
            <a:pPr algn="just"/>
            <a:r>
              <a:rPr lang="ru-RU" smtClean="0"/>
              <a:t>Проведенный нами опрос показал, что некоторые учащиеся нашей школы не смогли дать ответ на вопрос: « Как и где возникли первые числа?». Встречаясь с цифрами на каждом шагу, мы настолько привыкли к их существованию, что вряд ли задумываемся, а откуда же они взялись. </a:t>
            </a:r>
          </a:p>
          <a:p>
            <a:pPr algn="just"/>
            <a:endParaRPr lang="ru-RU" smtClean="0"/>
          </a:p>
        </p:txBody>
      </p:sp>
      <p:pic>
        <p:nvPicPr>
          <p:cNvPr id="19458" name="Picture 2" descr="ÐÐ°ÑÑÐ¸Ð½ÐºÐ¸ Ð¿Ð¾ Ð·Ð°Ð¿ÑÐ¾ÑÑ ÐºÐ°ÑÑÐ¸Ð½ÐºÐ¸ Ð´ÑÐµÐ²Ð½Ð¸Ñ ÑÐ¸ÑÑ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928938"/>
            <a:ext cx="814387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0825" y="188913"/>
            <a:ext cx="8713788" cy="3668712"/>
          </a:xfrm>
          <a:solidFill>
            <a:srgbClr val="00B050"/>
          </a:solidFill>
        </p:spPr>
        <p:txBody>
          <a:bodyPr/>
          <a:lstStyle/>
          <a:p>
            <a:pPr algn="just"/>
            <a:r>
              <a:rPr lang="ru-RU" sz="2800" smtClean="0"/>
              <a:t>А, между прочим, история их возникновения чрезвычайно увлекательна. Поэтому я решил изучить историю возникновения чисел и представить полученный материал другим учащимся, который можно так же использовать на уроках математики. </a:t>
            </a:r>
          </a:p>
          <a:p>
            <a:pPr algn="just"/>
            <a:r>
              <a:rPr lang="ru-RU" sz="2800" smtClean="0"/>
              <a:t>В современных условиях очень важно каждому человеку правильно понимать законы чисел. Числа – являются необходимой частью математики</a:t>
            </a:r>
            <a:r>
              <a:rPr lang="ru-RU" sz="3200" smtClean="0"/>
              <a:t>. </a:t>
            </a:r>
          </a:p>
          <a:p>
            <a:endParaRPr lang="ru-RU" sz="3200" smtClean="0"/>
          </a:p>
        </p:txBody>
      </p:sp>
      <p:pic>
        <p:nvPicPr>
          <p:cNvPr id="20483" name="Picture 2" descr="ÐÐ°ÑÑÐ¸Ð½ÐºÐ¸ Ð¿Ð¾ Ð·Ð°Ð¿ÑÐ¾ÑÑ ÐºÐ°ÑÑÐ¸Ð½ÐºÐ¸ Ð´ÑÐµÐ²Ð½Ð¸Ñ ÑÐ¸ÑÑ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3929063"/>
            <a:ext cx="57150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388" y="0"/>
            <a:ext cx="8713787" cy="4214813"/>
          </a:xfrm>
          <a:solidFill>
            <a:srgbClr val="00B050"/>
          </a:solidFill>
        </p:spPr>
        <p:txBody>
          <a:bodyPr/>
          <a:lstStyle/>
          <a:p>
            <a:pPr algn="just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Считать люди научились еще в незапамятные времена. В древние времена, когда человек хотел показать, сколькими животными он владел, он клал в большой мешок столько камешков, сколько у него было животных. Чем больше животных, тем больше камешков. Отсюда и произошло слово «калькулятор», «калькулюс» по латински означает «камень».</a:t>
            </a:r>
          </a:p>
          <a:p>
            <a:pPr algn="just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Сначала считали на пальцах. Когда пальцы на одной руке кончались, переходили на другую, а если на двух руках не хватало, переходили на ноги. Поэтому, если в те времена кто-то хвалился, что у него «две руки и одна нога кур», это означало, что у него пятнадцать кур.</a:t>
            </a:r>
          </a:p>
          <a:p>
            <a:pPr algn="just"/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2" descr="ÐÐ°ÑÑÐ¸Ð½ÐºÐ¸ Ð¿Ð¾ Ð·Ð°Ð¿ÑÐ¾ÑÑ ÐºÐ°ÑÑÐ¸Ð½ÐºÐ¸ Ð´ÑÐµÐ²Ð½Ð¸Ñ ÑÐ¸ÑÑ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43375"/>
            <a:ext cx="42672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AutoShape 4" descr="ÐÐ°ÑÑÐ¸Ð½ÐºÐ¸ Ð¿Ð¾ Ð·Ð°Ð¿ÑÐ¾ÑÑ ÐºÐ°ÑÑÐ¸Ð½ÐºÐ¸ Ð´ÑÐµÐ²Ð½Ð¸Ñ ÑÐ¸ÑÑ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1509" name="Picture 6" descr="ÐÐ°ÑÑÐ¸Ð½ÐºÐ¸ Ð¿Ð¾ Ð·Ð°Ð¿ÑÐ¾ÑÑ ÐºÐ°ÑÑÐ¸Ð½ÐºÐ¸ Ð´ÑÐµÐ²Ð½Ð¸Ñ ÑÐ¸ÑÑ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4214813"/>
            <a:ext cx="46434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0"/>
            <a:ext cx="8821738" cy="6742113"/>
          </a:xfrm>
          <a:solidFill>
            <a:srgbClr val="00B050"/>
          </a:solidFill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965</TotalTime>
  <Words>799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9" baseType="lpstr">
      <vt:lpstr>Arial</vt:lpstr>
      <vt:lpstr>Bookman Old Style</vt:lpstr>
      <vt:lpstr>Calibri</vt:lpstr>
      <vt:lpstr>Cambria</vt:lpstr>
      <vt:lpstr>Gill Sans MT</vt:lpstr>
      <vt:lpstr>Times New Roman</vt:lpstr>
      <vt:lpstr>Wingdings</vt:lpstr>
      <vt:lpstr>Wingdings 3</vt:lpstr>
      <vt:lpstr>Начальная</vt:lpstr>
      <vt:lpstr>Диаграмма Microsoft Excel</vt:lpstr>
      <vt:lpstr>Диаграмма</vt:lpstr>
      <vt:lpstr>Презентация PowerPoint</vt:lpstr>
      <vt:lpstr>Гипотеза:</vt:lpstr>
      <vt:lpstr>Презентация PowerPoint</vt:lpstr>
      <vt:lpstr>Презентация PowerPoint</vt:lpstr>
      <vt:lpstr>Анализ  опроса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Цифры русского народа</vt:lpstr>
      <vt:lpstr>Для большого счёта существовал еще и «большой счет» («большое число», «великое число»). </vt:lpstr>
      <vt:lpstr>Постепенное превращение первоначальных цифр в наши современные цифры.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чисел и цифр</dc:title>
  <dc:creator>учитель</dc:creator>
  <cp:lastModifiedBy>Пользователь Windows</cp:lastModifiedBy>
  <cp:revision>62</cp:revision>
  <dcterms:created xsi:type="dcterms:W3CDTF">2018-05-17T09:16:22Z</dcterms:created>
  <dcterms:modified xsi:type="dcterms:W3CDTF">2021-01-02T10:41:36Z</dcterms:modified>
</cp:coreProperties>
</file>